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67" r:id="rId1"/>
  </p:sldMasterIdLst>
  <p:notesMasterIdLst>
    <p:notesMasterId r:id="rId41"/>
  </p:notesMasterIdLst>
  <p:sldIdLst>
    <p:sldId id="256" r:id="rId2"/>
    <p:sldId id="301" r:id="rId3"/>
    <p:sldId id="302" r:id="rId4"/>
    <p:sldId id="345" r:id="rId5"/>
    <p:sldId id="346" r:id="rId6"/>
    <p:sldId id="311" r:id="rId7"/>
    <p:sldId id="306" r:id="rId8"/>
    <p:sldId id="307" r:id="rId9"/>
    <p:sldId id="308" r:id="rId10"/>
    <p:sldId id="310" r:id="rId11"/>
    <p:sldId id="312" r:id="rId12"/>
    <p:sldId id="313" r:id="rId13"/>
    <p:sldId id="314" r:id="rId14"/>
    <p:sldId id="315" r:id="rId15"/>
    <p:sldId id="316" r:id="rId16"/>
    <p:sldId id="317" r:id="rId17"/>
    <p:sldId id="318" r:id="rId18"/>
    <p:sldId id="320" r:id="rId19"/>
    <p:sldId id="322" r:id="rId20"/>
    <p:sldId id="323" r:id="rId21"/>
    <p:sldId id="324" r:id="rId22"/>
    <p:sldId id="325" r:id="rId23"/>
    <p:sldId id="326" r:id="rId24"/>
    <p:sldId id="327" r:id="rId25"/>
    <p:sldId id="328" r:id="rId26"/>
    <p:sldId id="329" r:id="rId27"/>
    <p:sldId id="330" r:id="rId28"/>
    <p:sldId id="331" r:id="rId29"/>
    <p:sldId id="332" r:id="rId30"/>
    <p:sldId id="333" r:id="rId31"/>
    <p:sldId id="334" r:id="rId32"/>
    <p:sldId id="335" r:id="rId33"/>
    <p:sldId id="336" r:id="rId34"/>
    <p:sldId id="337" r:id="rId35"/>
    <p:sldId id="338" r:id="rId36"/>
    <p:sldId id="340" r:id="rId37"/>
    <p:sldId id="339" r:id="rId38"/>
    <p:sldId id="341" r:id="rId39"/>
    <p:sldId id="344" r:id="rId40"/>
  </p:sldIdLst>
  <p:sldSz cx="9144000" cy="5143500" type="screen16x9"/>
  <p:notesSz cx="6858000" cy="9144000"/>
  <p:embeddedFontLst>
    <p:embeddedFont>
      <p:font typeface="Hind Vadodara" panose="02000000000000000000" pitchFamily="2" charset="77"/>
      <p:regular r:id="rId42"/>
      <p:bold r:id="rId43"/>
    </p:embeddedFont>
    <p:embeddedFont>
      <p:font typeface="Hind Vadodara Light" panose="02000000000000000000" pitchFamily="2" charset="77"/>
      <p:regular r:id="rId44"/>
      <p:bold r:id="rId45"/>
    </p:embeddedFont>
    <p:embeddedFont>
      <p:font typeface="Jockey One" panose="02000506000000020004" pitchFamily="2" charset="0"/>
      <p:regular r:id="rId46"/>
    </p:embeddedFont>
    <p:embeddedFont>
      <p:font typeface="Oswald Regular" pitchFamily="2" charset="77"/>
      <p:regular r:id="rId47"/>
      <p:bold r:id="rId48"/>
    </p:embeddedFont>
    <p:embeddedFont>
      <p:font typeface="Roboto" panose="02000000000000000000" pitchFamily="2" charset="0"/>
      <p:regular r:id="rId49"/>
      <p:bold r:id="rId50"/>
      <p:italic r:id="rId51"/>
      <p:boldItalic r:id="rId52"/>
    </p:embeddedFont>
    <p:embeddedFont>
      <p:font typeface="Roboto Slab Regular" pitchFamily="2" charset="0"/>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8"/>
    <p:restoredTop sz="67069"/>
  </p:normalViewPr>
  <p:slideViewPr>
    <p:cSldViewPr snapToGrid="0" snapToObjects="1">
      <p:cViewPr varScale="1">
        <p:scale>
          <a:sx n="99" d="100"/>
          <a:sy n="99" d="100"/>
        </p:scale>
        <p:origin x="2112" y="1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28.jpeg>
</file>

<file path=ppt/media/image29.jpe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d9d6a79ac3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d9d6a79ac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While watching user process a case, I noticed she was printing labels to mail docs to petitioners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we discussed “oh yeah, I guess the new system needs to integrate with the label makers.” - and they need to be able to create a label at any point within the process - wasn’t presented as a problem or concern or even a “how can we do this better?” Just a realization for a new requirement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Continued interview, but it was nagging at me - so I later followed up with “why do you print labels in the first place?” </a:t>
            </a:r>
          </a:p>
          <a:p>
            <a:pPr marL="0" lvl="0" indent="0" algn="l" rtl="0">
              <a:spcBef>
                <a:spcPts val="0"/>
              </a:spcBef>
              <a:spcAft>
                <a:spcPts val="0"/>
              </a:spcAft>
              <a:buNone/>
            </a:pPr>
            <a:r>
              <a:rPr lang="en-US" dirty="0"/>
              <a:t>Well, they have non-windowed envelopes so they got everyone label printers so they didn’t have to write all the addresses by hand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the time, they were solving the problem of “how can we not write all these things down?” as opposed to “how can we make this mailing process more efficient?”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endParaRPr lang="en-US" dirty="0"/>
          </a:p>
        </p:txBody>
      </p:sp>
    </p:spTree>
    <p:extLst>
      <p:ext uri="{BB962C8B-B14F-4D97-AF65-F5344CB8AC3E}">
        <p14:creationId xmlns:p14="http://schemas.microsoft.com/office/powerpoint/2010/main" val="3465516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0" algn="l" rtl="0">
              <a:spcBef>
                <a:spcPts val="0"/>
              </a:spcBef>
              <a:spcAft>
                <a:spcPts val="0"/>
              </a:spcAft>
              <a:buNone/>
            </a:pPr>
            <a:r>
              <a:rPr lang="en-US" dirty="0">
                <a:solidFill>
                  <a:schemeClr val="dk1"/>
                </a:solidFill>
              </a:rPr>
              <a:t>But here’s an opportunity to reframe the question - her end goal wasn’t to actually print labels. It was to quickly mail things. </a:t>
            </a:r>
            <a:endParaRPr lang="en-US" dirty="0"/>
          </a:p>
          <a:p>
            <a:pPr marL="0" lvl="0" indent="0" algn="l" rtl="0">
              <a:spcBef>
                <a:spcPts val="0"/>
              </a:spcBef>
              <a:spcAft>
                <a:spcPts val="0"/>
              </a:spcAft>
              <a:buNone/>
            </a:pPr>
            <a:endParaRPr lang="en-US" dirty="0"/>
          </a:p>
          <a:p>
            <a:pPr marL="457200" lvl="0" indent="0" algn="l" rtl="0">
              <a:spcBef>
                <a:spcPts val="0"/>
              </a:spcBef>
              <a:spcAft>
                <a:spcPts val="0"/>
              </a:spcAft>
              <a:buNone/>
            </a:pPr>
            <a:r>
              <a:rPr lang="en-US" b="1" dirty="0"/>
              <a:t>Requirement</a:t>
            </a:r>
            <a:r>
              <a:rPr lang="en-US" dirty="0"/>
              <a:t> - print labels to mail documents</a:t>
            </a:r>
          </a:p>
          <a:p>
            <a:pPr marL="457200" lvl="0" indent="0" algn="l" rtl="0">
              <a:spcBef>
                <a:spcPts val="0"/>
              </a:spcBef>
              <a:spcAft>
                <a:spcPts val="0"/>
              </a:spcAft>
              <a:buNone/>
            </a:pPr>
            <a:r>
              <a:rPr lang="en-US" b="1" dirty="0"/>
              <a:t>Actually</a:t>
            </a:r>
            <a:r>
              <a:rPr lang="en-US" dirty="0"/>
              <a:t> - mail documents</a:t>
            </a:r>
          </a:p>
          <a:p>
            <a:pPr marL="457200" lvl="0" indent="0" algn="l" rtl="0">
              <a:spcBef>
                <a:spcPts val="0"/>
              </a:spcBef>
              <a:spcAft>
                <a:spcPts val="0"/>
              </a:spcAft>
              <a:buNone/>
            </a:pPr>
            <a:r>
              <a:rPr lang="en-US" b="1" dirty="0"/>
              <a:t>Remove constraint</a:t>
            </a:r>
            <a:r>
              <a:rPr lang="en-US" dirty="0"/>
              <a:t> of having to print labels = lots of ways to mail </a:t>
            </a:r>
          </a:p>
          <a:p>
            <a:pPr marL="457200" lvl="0" indent="0" algn="l" rtl="0">
              <a:spcBef>
                <a:spcPts val="0"/>
              </a:spcBef>
              <a:spcAft>
                <a:spcPts val="0"/>
              </a:spcAft>
              <a:buNone/>
            </a:pPr>
            <a:r>
              <a:rPr lang="en-US" b="1" dirty="0"/>
              <a:t>Solution</a:t>
            </a:r>
            <a:r>
              <a:rPr lang="en-US" dirty="0"/>
              <a:t> - switch to window envelopes and be able to print an address sheet from the system at any time (no new equipment to buy or integrate with) </a:t>
            </a:r>
          </a:p>
          <a:p>
            <a:pPr marL="457200" lvl="0" indent="0" algn="l" rtl="0">
              <a:spcBef>
                <a:spcPts val="0"/>
              </a:spcBef>
              <a:spcAft>
                <a:spcPts val="0"/>
              </a:spcAft>
              <a:buNone/>
            </a:pPr>
            <a:endParaRPr lang="en-US" dirty="0"/>
          </a:p>
          <a:p>
            <a:pPr marL="457200" lvl="0" indent="0" algn="l" rtl="0">
              <a:spcBef>
                <a:spcPts val="0"/>
              </a:spcBef>
              <a:spcAft>
                <a:spcPts val="0"/>
              </a:spcAft>
              <a:buNone/>
            </a:pPr>
            <a:endParaRPr lang="en-US" dirty="0"/>
          </a:p>
          <a:p>
            <a:endParaRPr lang="en-US" dirty="0"/>
          </a:p>
        </p:txBody>
      </p:sp>
    </p:spTree>
    <p:extLst>
      <p:ext uri="{BB962C8B-B14F-4D97-AF65-F5344CB8AC3E}">
        <p14:creationId xmlns:p14="http://schemas.microsoft.com/office/powerpoint/2010/main" val="3390974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Example 2 - </a:t>
            </a:r>
            <a:r>
              <a:rPr lang="en-US" sz="1100" dirty="0">
                <a:solidFill>
                  <a:schemeClr val="dk1"/>
                </a:solidFill>
              </a:rPr>
              <a:t>File clerks - assign case number based on mail date and physical folders</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Current state - only receive petitions by mail, so they prenumber sequential folders and cases get assigned numbers and added to folders as they were processed. Because different people are doing this simultaneously they needed to prevent duplication, which is why they used pre-numbered folders</a:t>
            </a:r>
          </a:p>
          <a:p>
            <a:pPr marL="0" lvl="0" indent="0" algn="l" rtl="0">
              <a:spcBef>
                <a:spcPts val="0"/>
              </a:spcBef>
              <a:spcAft>
                <a:spcPts val="0"/>
              </a:spcAft>
              <a:buNone/>
            </a:pPr>
            <a:r>
              <a:rPr lang="en-US" sz="1100" dirty="0">
                <a:solidFill>
                  <a:schemeClr val="dk1"/>
                </a:solidFill>
              </a:rPr>
              <a:t> </a:t>
            </a:r>
          </a:p>
          <a:p>
            <a:pPr marL="0" lvl="0" indent="0" algn="l" rtl="0">
              <a:spcBef>
                <a:spcPts val="0"/>
              </a:spcBef>
              <a:spcAft>
                <a:spcPts val="0"/>
              </a:spcAft>
              <a:buNone/>
            </a:pPr>
            <a:r>
              <a:rPr lang="en-US" sz="1100" dirty="0">
                <a:solidFill>
                  <a:schemeClr val="dk1"/>
                </a:solidFill>
              </a:rPr>
              <a:t>Change - now there are also digital case numbers AND manual ones from mailed in petitions</a:t>
            </a:r>
            <a:endParaRPr lang="en-US" dirty="0">
              <a:solidFill>
                <a:schemeClr val="dk1"/>
              </a:solidFill>
            </a:endParaRPr>
          </a:p>
          <a:p>
            <a:endParaRPr lang="en-US" dirty="0"/>
          </a:p>
        </p:txBody>
      </p:sp>
    </p:spTree>
    <p:extLst>
      <p:ext uri="{BB962C8B-B14F-4D97-AF65-F5344CB8AC3E}">
        <p14:creationId xmlns:p14="http://schemas.microsoft.com/office/powerpoint/2010/main" val="3865631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Example 2 - </a:t>
            </a:r>
            <a:r>
              <a:rPr lang="en-US" sz="1150" dirty="0">
                <a:solidFill>
                  <a:schemeClr val="dk1"/>
                </a:solidFill>
              </a:rPr>
              <a:t>File clerks - assign case number based on mail date and physical folders</a:t>
            </a:r>
            <a:endParaRPr lang="en-US" dirty="0">
              <a:solidFill>
                <a:schemeClr val="dk1"/>
              </a:solidFill>
            </a:endParaRPr>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r>
              <a:rPr lang="en-US" dirty="0"/>
              <a:t>Challenge - how do you synch up digital case assignment numbers with the pre-numbered folders?</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b="1" dirty="0"/>
              <a:t>Requirement</a:t>
            </a:r>
            <a:r>
              <a:rPr lang="en-US" dirty="0"/>
              <a:t> - keep case numbers in sequential order from when they were received when numbers are assigned BOTH digitally and manually on pre-numbered folders </a:t>
            </a:r>
          </a:p>
          <a:p>
            <a:pPr marL="0" lvl="0" indent="0" algn="l" rtl="0">
              <a:spcBef>
                <a:spcPts val="0"/>
              </a:spcBef>
              <a:spcAft>
                <a:spcPts val="0"/>
              </a:spcAft>
              <a:buClr>
                <a:schemeClr val="dk1"/>
              </a:buClr>
              <a:buSzPts val="1100"/>
              <a:buFont typeface="Arial"/>
              <a:buNone/>
            </a:pPr>
            <a:r>
              <a:rPr lang="en-US" b="1" dirty="0"/>
              <a:t>Actually</a:t>
            </a:r>
            <a:r>
              <a:rPr lang="en-US" dirty="0"/>
              <a:t> - keep all case numbers in sequential order from when they were received (regardless of paper or digital)</a:t>
            </a:r>
          </a:p>
          <a:p>
            <a:pPr marL="0" lvl="0" indent="0" algn="l" rtl="0">
              <a:spcBef>
                <a:spcPts val="0"/>
              </a:spcBef>
              <a:spcAft>
                <a:spcPts val="0"/>
              </a:spcAft>
              <a:buClr>
                <a:schemeClr val="dk1"/>
              </a:buClr>
              <a:buSzPts val="1100"/>
              <a:buFont typeface="Arial"/>
              <a:buNone/>
            </a:pPr>
            <a:r>
              <a:rPr lang="en-US" b="1" dirty="0"/>
              <a:t>Remove constraint</a:t>
            </a:r>
            <a:r>
              <a:rPr lang="en-US" dirty="0"/>
              <a:t> of folders being pre-numbered or treating mailed petitions differently </a:t>
            </a:r>
          </a:p>
          <a:p>
            <a:pPr marL="0" lvl="0" indent="0" algn="l" rtl="0">
              <a:spcBef>
                <a:spcPts val="0"/>
              </a:spcBef>
              <a:spcAft>
                <a:spcPts val="0"/>
              </a:spcAft>
              <a:buClr>
                <a:schemeClr val="dk1"/>
              </a:buClr>
              <a:buSzPts val="1100"/>
              <a:buFont typeface="Arial"/>
              <a:buNone/>
            </a:pPr>
            <a:r>
              <a:rPr lang="en-US" b="1" dirty="0"/>
              <a:t>Solution</a:t>
            </a:r>
            <a:r>
              <a:rPr lang="en-US" dirty="0"/>
              <a:t> - have all case numbers assigned digitally, then add that case number to folders as needed</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endParaRPr lang="en-US" dirty="0"/>
          </a:p>
          <a:p>
            <a:endParaRPr lang="en-US" dirty="0"/>
          </a:p>
        </p:txBody>
      </p:sp>
    </p:spTree>
    <p:extLst>
      <p:ext uri="{BB962C8B-B14F-4D97-AF65-F5344CB8AC3E}">
        <p14:creationId xmlns:p14="http://schemas.microsoft.com/office/powerpoint/2010/main" val="1002990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98450" algn="l" rtl="0">
              <a:spcBef>
                <a:spcPts val="0"/>
              </a:spcBef>
              <a:spcAft>
                <a:spcPts val="0"/>
              </a:spcAft>
              <a:buSzPts val="1100"/>
              <a:buChar char="-"/>
            </a:pPr>
            <a:r>
              <a:rPr lang="en-US" dirty="0"/>
              <a:t>Take the cat out of the equation</a:t>
            </a:r>
          </a:p>
          <a:p>
            <a:pPr marL="457200" lvl="0" indent="-298450" algn="l" rtl="0">
              <a:spcBef>
                <a:spcPts val="0"/>
              </a:spcBef>
              <a:spcAft>
                <a:spcPts val="0"/>
              </a:spcAft>
              <a:buSzPts val="1100"/>
              <a:buChar char="-"/>
            </a:pPr>
            <a:r>
              <a:rPr lang="en-US" dirty="0"/>
              <a:t>BUT that doesn’t address the barriers that you face when trying to overhaul tightly ingrained processes </a:t>
            </a:r>
          </a:p>
          <a:p>
            <a:endParaRPr lang="en-US" dirty="0"/>
          </a:p>
        </p:txBody>
      </p:sp>
    </p:spTree>
    <p:extLst>
      <p:ext uri="{BB962C8B-B14F-4D97-AF65-F5344CB8AC3E}">
        <p14:creationId xmlns:p14="http://schemas.microsoft.com/office/powerpoint/2010/main" val="1788887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Challenge 1 - Jargon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Every industry has its own jargon, and it’s a challenge we anticipate when we begin to learn about users </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On top of legal jargon we had to learn, there were dozens of terms and phrases that had special meaning to Court users</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Why jargon is such a challenge</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457200" lvl="0" indent="-298450" algn="l" rtl="0">
              <a:spcBef>
                <a:spcPts val="0"/>
              </a:spcBef>
              <a:spcAft>
                <a:spcPts val="0"/>
              </a:spcAft>
              <a:buClr>
                <a:schemeClr val="dk1"/>
              </a:buClr>
              <a:buSzPts val="1100"/>
              <a:buChar char="-"/>
            </a:pPr>
            <a:r>
              <a:rPr lang="en-US" dirty="0">
                <a:solidFill>
                  <a:schemeClr val="dk1"/>
                </a:solidFill>
              </a:rPr>
              <a:t>Part of their everyday vocabulary but completely foreign to us </a:t>
            </a:r>
          </a:p>
          <a:p>
            <a:pPr marL="457200" lvl="0" indent="-298450" algn="l" rtl="0">
              <a:spcBef>
                <a:spcPts val="0"/>
              </a:spcBef>
              <a:spcAft>
                <a:spcPts val="0"/>
              </a:spcAft>
              <a:buClr>
                <a:schemeClr val="dk1"/>
              </a:buClr>
              <a:buSzPts val="1100"/>
              <a:buChar char="-"/>
            </a:pPr>
            <a:r>
              <a:rPr lang="en-US" dirty="0">
                <a:solidFill>
                  <a:schemeClr val="dk1"/>
                </a:solidFill>
              </a:rPr>
              <a:t>Conflicts with our own mental models as researchers - even we make assumptions </a:t>
            </a:r>
          </a:p>
          <a:p>
            <a:pPr marL="457200" lvl="0" indent="-298450" algn="l" rtl="0">
              <a:spcBef>
                <a:spcPts val="0"/>
              </a:spcBef>
              <a:spcAft>
                <a:spcPts val="0"/>
              </a:spcAft>
              <a:buClr>
                <a:schemeClr val="dk1"/>
              </a:buClr>
              <a:buSzPts val="1100"/>
              <a:buChar char="-"/>
            </a:pPr>
            <a:r>
              <a:rPr lang="en-US" dirty="0">
                <a:solidFill>
                  <a:schemeClr val="dk1"/>
                </a:solidFill>
              </a:rPr>
              <a:t>Prevents us from quickly getting to a common starting point - if we’re not on the same page</a:t>
            </a:r>
          </a:p>
        </p:txBody>
      </p:sp>
    </p:spTree>
    <p:extLst>
      <p:ext uri="{BB962C8B-B14F-4D97-AF65-F5344CB8AC3E}">
        <p14:creationId xmlns:p14="http://schemas.microsoft.com/office/powerpoint/2010/main" val="14770578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Example from USTC: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What is a Calendar?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discovered a big difference between how we and the Court understood some of the terminology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When we heard “Calendar”, we assumed that meant the type of calendar we are all familiar with, the graphical representation of a day, month or year.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them, it was a process: </a:t>
            </a:r>
          </a:p>
          <a:p>
            <a:pPr marL="914400" lvl="1" indent="-298450" algn="l" rtl="0">
              <a:spcBef>
                <a:spcPts val="0"/>
              </a:spcBef>
              <a:spcAft>
                <a:spcPts val="0"/>
              </a:spcAft>
              <a:buSzPts val="1100"/>
              <a:buChar char="-"/>
            </a:pPr>
            <a:r>
              <a:rPr lang="en-US" dirty="0"/>
              <a:t>Had to visit every city once a year</a:t>
            </a:r>
          </a:p>
          <a:p>
            <a:pPr marL="914400" lvl="1" indent="-298450" algn="l" rtl="0">
              <a:spcBef>
                <a:spcPts val="0"/>
              </a:spcBef>
              <a:spcAft>
                <a:spcPts val="0"/>
              </a:spcAft>
              <a:buSzPts val="1100"/>
              <a:buChar char="-"/>
            </a:pPr>
            <a:r>
              <a:rPr lang="en-US" dirty="0"/>
              <a:t>Only went to cities when there were enough eligible cases to try</a:t>
            </a:r>
          </a:p>
          <a:p>
            <a:pPr marL="914400" lvl="1" indent="-298450" algn="l" rtl="0">
              <a:spcBef>
                <a:spcPts val="0"/>
              </a:spcBef>
              <a:spcAft>
                <a:spcPts val="0"/>
              </a:spcAft>
              <a:buSzPts val="1100"/>
              <a:buChar char="-"/>
            </a:pPr>
            <a:r>
              <a:rPr lang="en-US" dirty="0"/>
              <a:t>Determined dates for trials in each city per quarter (looked at events in that city during that time - not going to schedule New Orleans during Mardi Gras) </a:t>
            </a:r>
          </a:p>
          <a:p>
            <a:pPr marL="914400" lvl="1" indent="-298450" algn="l" rtl="0">
              <a:spcBef>
                <a:spcPts val="0"/>
              </a:spcBef>
              <a:spcAft>
                <a:spcPts val="0"/>
              </a:spcAft>
              <a:buSzPts val="1100"/>
              <a:buChar char="-"/>
            </a:pPr>
            <a:r>
              <a:rPr lang="en-US" dirty="0"/>
              <a:t>Assigned judges to that city - didn’t let the same person go to Hawaii every year, looked </a:t>
            </a:r>
          </a:p>
          <a:p>
            <a:pPr marL="914400" lvl="1" indent="-298450" algn="l" rtl="0">
              <a:spcBef>
                <a:spcPts val="0"/>
              </a:spcBef>
              <a:spcAft>
                <a:spcPts val="0"/>
              </a:spcAft>
              <a:buSzPts val="1100"/>
              <a:buChar char="-"/>
            </a:pPr>
            <a:r>
              <a:rPr lang="en-US" dirty="0"/>
              <a:t>Took them WEEKS to do</a:t>
            </a:r>
          </a:p>
          <a:p>
            <a:pPr marL="914400" lvl="1" indent="-298450" algn="l" rtl="0">
              <a:spcBef>
                <a:spcPts val="0"/>
              </a:spcBef>
              <a:spcAft>
                <a:spcPts val="0"/>
              </a:spcAft>
              <a:buSzPts val="1100"/>
              <a:buChar char="-"/>
            </a:pPr>
            <a:r>
              <a:rPr lang="en-US" dirty="0"/>
              <a:t>Then they had to go into the system and manually assign each actual case to that trial session</a:t>
            </a:r>
          </a:p>
          <a:p>
            <a:pPr marL="914400" lvl="1" indent="-298450" algn="l" rtl="0">
              <a:spcBef>
                <a:spcPts val="0"/>
              </a:spcBef>
              <a:spcAft>
                <a:spcPts val="0"/>
              </a:spcAft>
              <a:buSzPts val="1100"/>
              <a:buChar char="-"/>
            </a:pPr>
            <a:r>
              <a:rPr lang="en-US" dirty="0"/>
              <a:t>And as trial session approached, they manually reviewed each case again to see if it was still eligible for trial or had been settled (closed) </a:t>
            </a:r>
          </a:p>
          <a:p>
            <a:pPr marL="0" lvl="0" indent="0" algn="l" rtl="0">
              <a:spcBef>
                <a:spcPts val="0"/>
              </a:spcBef>
              <a:spcAft>
                <a:spcPts val="0"/>
              </a:spcAft>
              <a:buNone/>
            </a:pPr>
            <a:endParaRPr lang="en-US" dirty="0"/>
          </a:p>
          <a:p>
            <a:endParaRPr lang="en-US" dirty="0"/>
          </a:p>
          <a:p>
            <a:endParaRPr lang="en-US" dirty="0"/>
          </a:p>
        </p:txBody>
      </p:sp>
    </p:spTree>
    <p:extLst>
      <p:ext uri="{BB962C8B-B14F-4D97-AF65-F5344CB8AC3E}">
        <p14:creationId xmlns:p14="http://schemas.microsoft.com/office/powerpoint/2010/main" val="22529172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Challenge 2 - Organizational Silos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Disparate system modules - different users literally used different applications to view the same information </a:t>
            </a:r>
          </a:p>
          <a:p>
            <a:pPr marL="457200" lvl="0" indent="0" algn="l" rtl="0">
              <a:spcBef>
                <a:spcPts val="0"/>
              </a:spcBef>
              <a:spcAft>
                <a:spcPts val="0"/>
              </a:spcAft>
              <a:buNone/>
            </a:pPr>
            <a:r>
              <a:rPr lang="en-US" dirty="0"/>
              <a:t>Each group knows only their narrow slice of a larger, complex cross-functional workflow </a:t>
            </a:r>
          </a:p>
          <a:p>
            <a:pPr marL="457200" lvl="0" indent="0" algn="l" rtl="0">
              <a:spcBef>
                <a:spcPts val="0"/>
              </a:spcBef>
              <a:spcAft>
                <a:spcPts val="0"/>
              </a:spcAft>
              <a:buNone/>
            </a:pPr>
            <a:endParaRPr lang="en-US" dirty="0"/>
          </a:p>
          <a:p>
            <a:pPr marL="457200" lvl="0" indent="0" algn="l" rtl="0">
              <a:spcBef>
                <a:spcPts val="0"/>
              </a:spcBef>
              <a:spcAft>
                <a:spcPts val="0"/>
              </a:spcAft>
              <a:buNone/>
            </a:pPr>
            <a:endParaRPr lang="en-US" dirty="0"/>
          </a:p>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2024492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Clr>
                <a:schemeClr val="dk1"/>
              </a:buClr>
              <a:buSzPts val="1100"/>
              <a:buFont typeface="Arial"/>
              <a:buNone/>
            </a:pPr>
            <a:r>
              <a:rPr lang="en-US" dirty="0">
                <a:solidFill>
                  <a:schemeClr val="dk1"/>
                </a:solidFill>
              </a:rPr>
              <a:t>The case lifecycle process at USTC was intentionally siloed. </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None/>
            </a:pPr>
            <a:r>
              <a:rPr lang="en-US" dirty="0">
                <a:solidFill>
                  <a:schemeClr val="dk1"/>
                </a:solidFill>
              </a:rPr>
              <a:t>A case begins with a petition submitted to the Petitions section, where they enter data into a specific module.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Clr>
                <a:srgbClr val="5C1D14"/>
              </a:buClr>
              <a:buSzPts val="1100"/>
              <a:buFont typeface="Arial"/>
              <a:buNone/>
            </a:pPr>
            <a:r>
              <a:rPr lang="en-US" dirty="0">
                <a:solidFill>
                  <a:srgbClr val="5C1D14"/>
                </a:solidFill>
              </a:rPr>
              <a:t>After the Petitions section is done with their tasks, the case is handled by the Docket Section, who receive document filings to a separate inbox, and perform other, very specific tasks through a set of distinct screens. Most of the information overlaps with what Petitions may have dealt with, but now new case status, new process, new UI.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rgbClr val="5C1D14"/>
                </a:solidFill>
              </a:rPr>
              <a:t>Separately from Petitions and Docket is what the Judges had access to, a module called Chambers, another specific set of screens with duplicative information. </a:t>
            </a: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In addition, there is also a program for Calendar to schedule cases for trial.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Calendar program was fed by another offline system for Trial Session Planning, completely separate from the core case management system but essential for the case lifecycle.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This only accounts for a fraction of the silos, both organizational and technological, that existed.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When doing early discovery and walking through the case lifecycle with a mixed group of users, not only were users unsure of what other departments did, they sometimes disagreed about how things were done….</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p:txBody>
      </p:sp>
    </p:spTree>
    <p:extLst>
      <p:ext uri="{BB962C8B-B14F-4D97-AF65-F5344CB8AC3E}">
        <p14:creationId xmlns:p14="http://schemas.microsoft.com/office/powerpoint/2010/main" val="24407744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Challenge 3 - Fear of Change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Been doing things the same way for decades </a:t>
            </a:r>
          </a:p>
          <a:p>
            <a:pPr marL="457200" lvl="0" indent="-298450" algn="l" rtl="0">
              <a:spcBef>
                <a:spcPts val="0"/>
              </a:spcBef>
              <a:spcAft>
                <a:spcPts val="0"/>
              </a:spcAft>
              <a:buSzPts val="1100"/>
              <a:buChar char="-"/>
            </a:pPr>
            <a:r>
              <a:rPr lang="en-US" dirty="0"/>
              <a:t>Pride in the process - users who created the original system or the workarounds that saved the day have a feeling of ownership </a:t>
            </a:r>
          </a:p>
          <a:p>
            <a:pPr marL="457200" lvl="0" indent="-298450" algn="l" rtl="0">
              <a:spcBef>
                <a:spcPts val="0"/>
              </a:spcBef>
              <a:spcAft>
                <a:spcPts val="0"/>
              </a:spcAft>
              <a:buSzPts val="1100"/>
              <a:buChar char="-"/>
            </a:pPr>
            <a:r>
              <a:rPr lang="en-US" dirty="0"/>
              <a:t>Efficiencies in processes and technology could replace them </a:t>
            </a:r>
          </a:p>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3843807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922433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Example from USTC: The “Digits”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Docket clerks are each assigned a number - and they handle cases ending in their assigned number</a:t>
            </a:r>
          </a:p>
          <a:p>
            <a:pPr marL="914400" lvl="1" indent="-298450" algn="l" rtl="0">
              <a:spcBef>
                <a:spcPts val="0"/>
              </a:spcBef>
              <a:spcAft>
                <a:spcPts val="0"/>
              </a:spcAft>
              <a:buSzPts val="1100"/>
              <a:buChar char="-"/>
            </a:pPr>
            <a:r>
              <a:rPr lang="en-US" dirty="0"/>
              <a:t>Cases ending in 7 went to Patty </a:t>
            </a:r>
          </a:p>
          <a:p>
            <a:pPr marL="914400" lvl="1" indent="-298450" algn="l" rtl="0">
              <a:spcBef>
                <a:spcPts val="0"/>
              </a:spcBef>
              <a:spcAft>
                <a:spcPts val="0"/>
              </a:spcAft>
              <a:buSzPts val="1100"/>
              <a:buChar char="-"/>
            </a:pPr>
            <a:r>
              <a:rPr lang="en-US" dirty="0"/>
              <a:t>Reason was so they knew what physical mailbox to put new cases in </a:t>
            </a:r>
          </a:p>
          <a:p>
            <a:pPr marL="914400" lvl="1" indent="-298450" algn="l" rtl="0">
              <a:spcBef>
                <a:spcPts val="0"/>
              </a:spcBef>
              <a:spcAft>
                <a:spcPts val="0"/>
              </a:spcAft>
              <a:buSzPts val="1100"/>
              <a:buChar char="-"/>
            </a:pPr>
            <a:r>
              <a:rPr lang="en-US" dirty="0"/>
              <a:t>Helped divide the work evenly </a:t>
            </a:r>
          </a:p>
          <a:p>
            <a:pPr marL="457200" lvl="0" indent="-298450" algn="l" rtl="0">
              <a:spcBef>
                <a:spcPts val="0"/>
              </a:spcBef>
              <a:spcAft>
                <a:spcPts val="0"/>
              </a:spcAft>
              <a:buSzPts val="1100"/>
              <a:buChar char="-"/>
            </a:pPr>
            <a:r>
              <a:rPr lang="en-US" dirty="0"/>
              <a:t>People have to look up who handles which digit </a:t>
            </a:r>
          </a:p>
          <a:p>
            <a:pPr marL="457200" lvl="0" indent="-298450" algn="l" rtl="0">
              <a:spcBef>
                <a:spcPts val="0"/>
              </a:spcBef>
              <a:spcAft>
                <a:spcPts val="0"/>
              </a:spcAft>
              <a:buSzPts val="1100"/>
              <a:buChar char="-"/>
            </a:pPr>
            <a:r>
              <a:rPr lang="en-US" dirty="0"/>
              <a:t>Randomized assignment - no specialization; it’s just the luck of the draw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Efforts to automate or provide efficiency around this fell flat - not all attempt to create change will work</a:t>
            </a:r>
          </a:p>
          <a:p>
            <a:pPr marL="457200" lvl="0" indent="-298450" algn="l" rtl="0">
              <a:spcBef>
                <a:spcPts val="0"/>
              </a:spcBef>
              <a:spcAft>
                <a:spcPts val="0"/>
              </a:spcAft>
              <a:buSzPts val="1100"/>
              <a:buChar char="-"/>
            </a:pPr>
            <a:r>
              <a:rPr lang="en-US" dirty="0"/>
              <a:t>Need to pick your battles </a:t>
            </a:r>
          </a:p>
          <a:p>
            <a:endParaRPr lang="en-US" dirty="0"/>
          </a:p>
        </p:txBody>
      </p:sp>
    </p:spTree>
    <p:extLst>
      <p:ext uri="{BB962C8B-B14F-4D97-AF65-F5344CB8AC3E}">
        <p14:creationId xmlns:p14="http://schemas.microsoft.com/office/powerpoint/2010/main" val="417006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Challenge 4 - Regulations and Rules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Legal requirements prevented some design and efficiency improvements </a:t>
            </a:r>
          </a:p>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41005147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Clr>
                <a:schemeClr val="dk1"/>
              </a:buClr>
              <a:buSzPts val="1100"/>
              <a:buFont typeface="Arial"/>
              <a:buNone/>
            </a:pPr>
            <a:r>
              <a:rPr lang="en-US" dirty="0">
                <a:solidFill>
                  <a:schemeClr val="dk1"/>
                </a:solidFill>
              </a:rPr>
              <a:t>Example from USTC: </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Court had a requirement: We need to generate a cover sheet that includes specific data points for all incoming documents.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But the organization was sloppy and didn’t make a lot of sense at a glance</a:t>
            </a: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rgbClr val="5C1D14"/>
              </a:solidFill>
            </a:endParaRPr>
          </a:p>
          <a:p>
            <a:pPr marL="0" lvl="0" indent="0" algn="l" rtl="0">
              <a:spcBef>
                <a:spcPts val="0"/>
              </a:spcBef>
              <a:spcAft>
                <a:spcPts val="0"/>
              </a:spcAft>
              <a:buClr>
                <a:schemeClr val="dk1"/>
              </a:buClr>
              <a:buSzPts val="1100"/>
              <a:buFont typeface="Arial"/>
              <a:buNone/>
            </a:pPr>
            <a:r>
              <a:rPr lang="en-US" dirty="0">
                <a:solidFill>
                  <a:srgbClr val="5C1D14"/>
                </a:solidFill>
              </a:rPr>
              <a:t>As designers, we sought to explore how best to display this information in a format that would be easily understood by users. We iterated early on various table designs to make this info super easy to skim and get core info at a glance. </a:t>
            </a:r>
          </a:p>
          <a:p>
            <a:pPr marL="0" lvl="0" indent="0" algn="l" rtl="0">
              <a:spcBef>
                <a:spcPts val="0"/>
              </a:spcBef>
              <a:spcAft>
                <a:spcPts val="0"/>
              </a:spcAft>
              <a:buClr>
                <a:schemeClr val="dk1"/>
              </a:buClr>
              <a:buSzPts val="1100"/>
              <a:buFont typeface="Arial"/>
              <a:buNone/>
            </a:pPr>
            <a:endParaRPr lang="en-US" dirty="0">
              <a:solidFill>
                <a:srgbClr val="5C1D14"/>
              </a:solidFill>
            </a:endParaRPr>
          </a:p>
          <a:p>
            <a:pPr marL="0" lvl="0" indent="0" algn="l" rtl="0">
              <a:spcBef>
                <a:spcPts val="0"/>
              </a:spcBef>
              <a:spcAft>
                <a:spcPts val="0"/>
              </a:spcAft>
              <a:buClr>
                <a:schemeClr val="dk1"/>
              </a:buClr>
              <a:buSzPts val="1100"/>
              <a:buFont typeface="Arial"/>
              <a:buNone/>
            </a:pPr>
            <a:r>
              <a:rPr lang="en-US" dirty="0">
                <a:solidFill>
                  <a:srgbClr val="5C1D14"/>
                </a:solidFill>
              </a:rPr>
              <a:t>But wait, said the Court, actually... This is how it has to look</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The Court operates under a set of rules and procedures, some of which go as far as to dictate the acceptable text size and page margins </a:t>
            </a:r>
          </a:p>
          <a:p>
            <a:pPr marL="457200" lvl="0" indent="-298450" algn="l" rtl="0">
              <a:spcBef>
                <a:spcPts val="0"/>
              </a:spcBef>
              <a:spcAft>
                <a:spcPts val="0"/>
              </a:spcAft>
              <a:buSzPts val="1100"/>
              <a:buChar char="-"/>
            </a:pPr>
            <a:r>
              <a:rPr lang="en-US" dirty="0"/>
              <a:t>Ran up against legal requirements and institutional expectations that dictated design options </a:t>
            </a:r>
          </a:p>
          <a:p>
            <a:pPr marL="457200" lvl="0" indent="-298450" algn="l" rtl="0">
              <a:spcBef>
                <a:spcPts val="0"/>
              </a:spcBef>
              <a:spcAft>
                <a:spcPts val="0"/>
              </a:spcAft>
              <a:buSzPts val="1100"/>
              <a:buChar char="-"/>
            </a:pPr>
            <a:r>
              <a:rPr lang="en-US" dirty="0"/>
              <a:t>Users train themselves to accept poor designs - we see this everywhere. It’s easy because it’s familiar </a:t>
            </a:r>
          </a:p>
          <a:p>
            <a:pPr marL="91440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endParaRPr lang="en-US" dirty="0">
              <a:solidFill>
                <a:srgbClr val="5C1D14"/>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p:txBody>
      </p:sp>
    </p:spTree>
    <p:extLst>
      <p:ext uri="{BB962C8B-B14F-4D97-AF65-F5344CB8AC3E}">
        <p14:creationId xmlns:p14="http://schemas.microsoft.com/office/powerpoint/2010/main" val="27630289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551668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40166544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Listening is the easiest way to uncover needs, but also it’s the most difficult </a:t>
            </a:r>
          </a:p>
          <a:p>
            <a:pPr marL="457200" lvl="0" indent="0" algn="l" rtl="0">
              <a:spcBef>
                <a:spcPts val="0"/>
              </a:spcBef>
              <a:spcAft>
                <a:spcPts val="0"/>
              </a:spcAft>
              <a:buNone/>
            </a:pPr>
            <a:endParaRPr lang="en-US" dirty="0"/>
          </a:p>
          <a:p>
            <a:pPr marL="914400" lvl="1" indent="-298450" algn="l" rtl="0">
              <a:spcBef>
                <a:spcPts val="0"/>
              </a:spcBef>
              <a:spcAft>
                <a:spcPts val="0"/>
              </a:spcAft>
              <a:buSzPts val="1100"/>
              <a:buChar char="-"/>
            </a:pPr>
            <a:r>
              <a:rPr lang="en-US" dirty="0"/>
              <a:t>We got to know the court employees as people first, users second </a:t>
            </a:r>
          </a:p>
          <a:p>
            <a:pPr marL="1371600" lvl="2" indent="-298450" algn="l" rtl="0">
              <a:spcBef>
                <a:spcPts val="0"/>
              </a:spcBef>
              <a:spcAft>
                <a:spcPts val="0"/>
              </a:spcAft>
              <a:buSzPts val="1100"/>
              <a:buChar char="-"/>
            </a:pPr>
            <a:r>
              <a:rPr lang="en-US" dirty="0"/>
              <a:t>Fostered a relationship from the start of the process through empathy and reassuring them that we weren’t there to pass judgement on them</a:t>
            </a:r>
          </a:p>
          <a:p>
            <a:pPr marL="1371600" lvl="2" indent="-298450" algn="l" rtl="0">
              <a:spcBef>
                <a:spcPts val="0"/>
              </a:spcBef>
              <a:spcAft>
                <a:spcPts val="0"/>
              </a:spcAft>
              <a:buSzPts val="1100"/>
              <a:buChar char="-"/>
            </a:pPr>
            <a:r>
              <a:rPr lang="en-US" dirty="0"/>
              <a:t>They are the experts - we’re just here to listen and help </a:t>
            </a:r>
          </a:p>
          <a:p>
            <a:pPr marL="137160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History - collecting different types of data - understanding the environment (physical and technological) </a:t>
            </a:r>
          </a:p>
          <a:p>
            <a:pPr marL="914400" lvl="1" indent="-298450" algn="l" rtl="0">
              <a:spcBef>
                <a:spcPts val="0"/>
              </a:spcBef>
              <a:spcAft>
                <a:spcPts val="0"/>
              </a:spcAft>
              <a:buSzPts val="1100"/>
              <a:buChar char="-"/>
            </a:pPr>
            <a:endParaRPr lang="en-US" dirty="0"/>
          </a:p>
          <a:p>
            <a:pPr marL="45720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Make sure you understand - “mirror” what they tell you back - “So what I’m hearing is…” “Is this what you mean?” </a:t>
            </a:r>
          </a:p>
          <a:p>
            <a:pPr marL="914400" lvl="1" indent="-298450" algn="l" rtl="0">
              <a:spcBef>
                <a:spcPts val="0"/>
              </a:spcBef>
              <a:spcAft>
                <a:spcPts val="0"/>
              </a:spcAft>
              <a:buSzPts val="1100"/>
              <a:buChar char="-"/>
            </a:pPr>
            <a:r>
              <a:rPr lang="en-US" dirty="0"/>
              <a:t>Draw process flows or other visual aids and share them with users for validation</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Reserve your judgements - don’t interject with “Oh wow, that’s an awful process” </a:t>
            </a:r>
          </a:p>
          <a:p>
            <a:pPr marL="914400" lvl="1" indent="-298450" algn="l" rtl="0">
              <a:spcBef>
                <a:spcPts val="0"/>
              </a:spcBef>
              <a:spcAft>
                <a:spcPts val="0"/>
              </a:spcAft>
              <a:buSzPts val="1100"/>
              <a:buChar char="-"/>
            </a:pPr>
            <a:r>
              <a:rPr lang="en-US" dirty="0"/>
              <a:t>Empathize with your users, but don’t pass judgement on their workarounds, solutions, or processes (can undermine trust)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It’s as much about them understanding as it was us </a:t>
            </a:r>
          </a:p>
          <a:p>
            <a:pPr marL="914400" lvl="1" indent="-298450" algn="l" rtl="0">
              <a:spcBef>
                <a:spcPts val="0"/>
              </a:spcBef>
              <a:spcAft>
                <a:spcPts val="0"/>
              </a:spcAft>
              <a:buSzPts val="1100"/>
              <a:buChar char="-"/>
            </a:pPr>
            <a:r>
              <a:rPr lang="en-US" dirty="0"/>
              <a:t>We went on the journey with the users - the more questions we asked about certain topics, you could see in their faces when they began to see inconsistencies in their old processes and became open to new solutions </a:t>
            </a:r>
          </a:p>
        </p:txBody>
      </p:sp>
    </p:spTree>
    <p:extLst>
      <p:ext uri="{BB962C8B-B14F-4D97-AF65-F5344CB8AC3E}">
        <p14:creationId xmlns:p14="http://schemas.microsoft.com/office/powerpoint/2010/main" val="2536067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Understanding the ‘calendaring” process was one of the biggest challenges of this project</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latin typeface="Hind Vadodara"/>
                <a:ea typeface="Hind Vadodara"/>
                <a:cs typeface="Hind Vadodara"/>
                <a:sym typeface="Hind Vadodara"/>
              </a:rPr>
              <a:t>Inputs can come in a variety of forms. Collect whatever you can. </a:t>
            </a:r>
            <a:endParaRPr lang="en-US" dirty="0"/>
          </a:p>
          <a:p>
            <a:pPr marL="457200" lvl="0" indent="-298450" algn="l" rtl="0">
              <a:spcBef>
                <a:spcPts val="0"/>
              </a:spcBef>
              <a:spcAft>
                <a:spcPts val="0"/>
              </a:spcAft>
              <a:buSzPts val="1100"/>
              <a:buChar char="-"/>
            </a:pPr>
            <a:r>
              <a:rPr lang="en-US" dirty="0"/>
              <a:t>Not just about asking interview questions, although we did ask questions, a lot of questions</a:t>
            </a:r>
          </a:p>
          <a:p>
            <a:pPr marL="457200" lvl="0" indent="-298450" algn="l" rtl="0">
              <a:spcBef>
                <a:spcPts val="0"/>
              </a:spcBef>
              <a:spcAft>
                <a:spcPts val="0"/>
              </a:spcAft>
              <a:buSzPts val="1100"/>
              <a:buChar char="-"/>
            </a:pPr>
            <a:r>
              <a:rPr lang="en-US" dirty="0"/>
              <a:t>Collect any artifacts that you can - we gathered a stack of charts and reports that the Court was currently using to perform this task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latin typeface="Hind Vadodara"/>
                <a:ea typeface="Hind Vadodara"/>
                <a:cs typeface="Hind Vadodara"/>
                <a:sym typeface="Hind Vadodara"/>
              </a:rPr>
              <a:t>Visualizing helps researchers and users see things for how they are.</a:t>
            </a:r>
            <a:endParaRPr lang="en-US" dirty="0"/>
          </a:p>
          <a:p>
            <a:pPr marL="457200" lvl="0" indent="-298450" algn="l" rtl="0">
              <a:spcBef>
                <a:spcPts val="0"/>
              </a:spcBef>
              <a:spcAft>
                <a:spcPts val="0"/>
              </a:spcAft>
              <a:buSzPts val="1100"/>
              <a:buChar char="-"/>
            </a:pPr>
            <a:r>
              <a:rPr lang="en-US" dirty="0"/>
              <a:t>Visualizing does two things (and more) </a:t>
            </a:r>
          </a:p>
          <a:p>
            <a:pPr marL="914400" lvl="1" indent="-298450" algn="l" rtl="0">
              <a:spcBef>
                <a:spcPts val="0"/>
              </a:spcBef>
              <a:spcAft>
                <a:spcPts val="0"/>
              </a:spcAft>
              <a:buSzPts val="1100"/>
              <a:buChar char="-"/>
            </a:pPr>
            <a:r>
              <a:rPr lang="en-US" dirty="0"/>
              <a:t>Ensure that we as researchers correctly understand the current process and can communicate it back to the Court </a:t>
            </a:r>
          </a:p>
          <a:p>
            <a:pPr marL="914400" lvl="1" indent="-298450" algn="l" rtl="0">
              <a:spcBef>
                <a:spcPts val="0"/>
              </a:spcBef>
              <a:spcAft>
                <a:spcPts val="0"/>
              </a:spcAft>
              <a:buSzPts val="1100"/>
              <a:buChar char="-"/>
            </a:pPr>
            <a:r>
              <a:rPr lang="en-US" dirty="0"/>
              <a:t>Open up your eyes - seeing an overly complex process in a visual way can help users point out where inefficiencies lie </a:t>
            </a:r>
          </a:p>
          <a:p>
            <a:pPr marL="0" lvl="0" indent="0" algn="l" rtl="0">
              <a:spcBef>
                <a:spcPts val="0"/>
              </a:spcBef>
              <a:spcAft>
                <a:spcPts val="0"/>
              </a:spcAft>
              <a:buClr>
                <a:schemeClr val="dk1"/>
              </a:buClr>
              <a:buSzPts val="1100"/>
              <a:buFont typeface="Arial"/>
              <a:buNone/>
            </a:pPr>
            <a:endParaRPr lang="en-US" dirty="0">
              <a:solidFill>
                <a:schemeClr val="dk1"/>
              </a:solidFill>
            </a:endParaRPr>
          </a:p>
        </p:txBody>
      </p:sp>
    </p:spTree>
    <p:extLst>
      <p:ext uri="{BB962C8B-B14F-4D97-AF65-F5344CB8AC3E}">
        <p14:creationId xmlns:p14="http://schemas.microsoft.com/office/powerpoint/2010/main" val="18801654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It took a lot of effort to get to the real problem - but the payoff was ever bigger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Once we understood what really needed to be done (versus just the way they were currently doing things), we were able to take a stack of reports and a process that took over 2 weeks to complete….</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dirty="0"/>
              <a:t>And replace it with a button. (system automated all their manual work) </a:t>
            </a:r>
          </a:p>
          <a:p>
            <a:pPr marL="0" lvl="0" indent="0" algn="l" rtl="0">
              <a:spcBef>
                <a:spcPts val="0"/>
              </a:spcBef>
              <a:spcAft>
                <a:spcPts val="0"/>
              </a:spcAft>
              <a:buClr>
                <a:schemeClr val="dk1"/>
              </a:buClr>
              <a:buSzPts val="1100"/>
              <a:buFont typeface="Arial"/>
              <a:buNone/>
            </a:pPr>
            <a:endParaRPr lang="en-US" dirty="0">
              <a:solidFill>
                <a:schemeClr val="dk1"/>
              </a:solidFill>
            </a:endParaRPr>
          </a:p>
        </p:txBody>
      </p:sp>
    </p:spTree>
    <p:extLst>
      <p:ext uri="{BB962C8B-B14F-4D97-AF65-F5344CB8AC3E}">
        <p14:creationId xmlns:p14="http://schemas.microsoft.com/office/powerpoint/2010/main" val="2216670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5436925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98450" algn="l" rtl="0">
              <a:spcBef>
                <a:spcPts val="0"/>
              </a:spcBef>
              <a:spcAft>
                <a:spcPts val="0"/>
              </a:spcAft>
              <a:buSzPts val="1100"/>
              <a:buChar char="-"/>
            </a:pPr>
            <a:r>
              <a:rPr lang="en-US" dirty="0"/>
              <a:t>1) show empathy, go on the journey with them; we’re not the guides, no agenda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2) how UX works , if we don’t implement one of their ideas, we tell them why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3) Collaborative environment and process - users came to regular meetings, gave feedback and quickly see it incorporated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4) Collaboration helps build trust and excitement  - let their ideas take shape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5) Share in the process with them – give credit where they helped improve ideas, show them the changes their ideas prompted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57982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757052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052421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27046130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98450" algn="l" rtl="0">
              <a:spcBef>
                <a:spcPts val="0"/>
              </a:spcBef>
              <a:spcAft>
                <a:spcPts val="0"/>
              </a:spcAft>
              <a:buSzPts val="1100"/>
              <a:buChar char="-"/>
            </a:pPr>
            <a:r>
              <a:rPr lang="en-US" dirty="0"/>
              <a:t>Act like a toddler - keep asking “why” until you get to an “huh, I don’t know” or really figure out the root cause. This usually takes multiple sessions and can be frustrating for users who think they’ve already answered this</a:t>
            </a:r>
          </a:p>
          <a:p>
            <a:pPr marL="914400" lvl="1" indent="-298450" algn="l" rtl="0">
              <a:spcBef>
                <a:spcPts val="0"/>
              </a:spcBef>
              <a:spcAft>
                <a:spcPts val="0"/>
              </a:spcAft>
              <a:buSzPts val="1100"/>
              <a:buChar char="-"/>
            </a:pPr>
            <a:r>
              <a:rPr lang="en-US" dirty="0"/>
              <a:t>Explain WHY you’re asking why - use the frozen chicken analogy - find the CAT in their process</a:t>
            </a:r>
          </a:p>
          <a:p>
            <a:pPr marL="0" lvl="0" indent="0" algn="l" rtl="0">
              <a:spcBef>
                <a:spcPts val="0"/>
              </a:spcBef>
              <a:spcAft>
                <a:spcPts val="0"/>
              </a:spcAft>
              <a:buNone/>
            </a:pPr>
            <a:endParaRPr lang="en-US" dirty="0"/>
          </a:p>
          <a:p>
            <a:pPr marL="457200" lvl="0" indent="-298450" algn="l" rtl="0">
              <a:spcBef>
                <a:spcPts val="0"/>
              </a:spcBef>
              <a:spcAft>
                <a:spcPts val="0"/>
              </a:spcAft>
              <a:buClr>
                <a:srgbClr val="5C1D14"/>
              </a:buClr>
              <a:buSzPts val="1100"/>
              <a:buChar char="-"/>
            </a:pPr>
            <a:r>
              <a:rPr lang="en-US" dirty="0">
                <a:solidFill>
                  <a:srgbClr val="5C1D14"/>
                </a:solidFill>
              </a:rPr>
              <a:t>Never one and done </a:t>
            </a:r>
            <a:endParaRPr lang="en-US" dirty="0">
              <a:solidFill>
                <a:schemeClr val="dk1"/>
              </a:solidFill>
            </a:endParaRPr>
          </a:p>
          <a:p>
            <a:pPr marL="914400" lvl="1" indent="-298450" algn="l" rtl="0">
              <a:spcBef>
                <a:spcPts val="0"/>
              </a:spcBef>
              <a:spcAft>
                <a:spcPts val="0"/>
              </a:spcAft>
              <a:buClr>
                <a:schemeClr val="dk1"/>
              </a:buClr>
              <a:buSzPts val="1100"/>
              <a:buChar char="-"/>
            </a:pPr>
            <a:r>
              <a:rPr lang="en-US" dirty="0">
                <a:solidFill>
                  <a:schemeClr val="dk1"/>
                </a:solidFill>
              </a:rPr>
              <a:t>Held a series of interviews with all types of user roles, sometimes targeted on a feature, sometimes more open-ended and exploratory </a:t>
            </a:r>
          </a:p>
          <a:p>
            <a:pPr marL="914400" lvl="1" indent="-298450" algn="l" rtl="0">
              <a:spcBef>
                <a:spcPts val="0"/>
              </a:spcBef>
              <a:spcAft>
                <a:spcPts val="0"/>
              </a:spcAft>
              <a:buClr>
                <a:schemeClr val="dk1"/>
              </a:buClr>
              <a:buSzPts val="1100"/>
              <a:buChar char="-"/>
            </a:pPr>
            <a:r>
              <a:rPr lang="en-US" dirty="0"/>
              <a:t>Usability testing would be favorable, but then we conducted end-to-end testing and saw the gaps</a:t>
            </a:r>
          </a:p>
          <a:p>
            <a:pPr marL="914400" lvl="1" indent="-298450" algn="l" rtl="0">
              <a:spcBef>
                <a:spcPts val="0"/>
              </a:spcBef>
              <a:spcAft>
                <a:spcPts val="0"/>
              </a:spcAft>
              <a:buSzPts val="1100"/>
              <a:buChar char="-"/>
            </a:pPr>
            <a:r>
              <a:rPr lang="en-US" dirty="0"/>
              <a:t>No one user knew the entire system (silos) so we didn’t know what we didn’t know</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Not just “how do you do that” but “what are you trying to accomplish” </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Don’t get stuck in the same “that’s how it’s always been done” thinking</a:t>
            </a:r>
          </a:p>
          <a:p>
            <a:pPr marL="914400" lvl="1" indent="-298450" algn="l" rtl="0">
              <a:spcBef>
                <a:spcPts val="0"/>
              </a:spcBef>
              <a:spcAft>
                <a:spcPts val="0"/>
              </a:spcAft>
              <a:buSzPts val="1100"/>
              <a:buChar char="-"/>
            </a:pPr>
            <a:r>
              <a:rPr lang="en-US" dirty="0"/>
              <a:t>This gets you the same system, just slightly better</a:t>
            </a:r>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t>Be mindful if existing constraints are actually still constraints - is it a law or regulation? Is it a technical limitation because of the way the old system was built? Is it an internal process/workaround creating the barrier?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496013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Roundtable usability testing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Put things in context </a:t>
            </a:r>
          </a:p>
          <a:p>
            <a:pPr marL="457200" lvl="0" indent="-298450" algn="l" rtl="0">
              <a:spcBef>
                <a:spcPts val="0"/>
              </a:spcBef>
              <a:spcAft>
                <a:spcPts val="0"/>
              </a:spcAft>
              <a:buClr>
                <a:schemeClr val="dk1"/>
              </a:buClr>
              <a:buSzPts val="1100"/>
              <a:buChar char="-"/>
            </a:pPr>
            <a:r>
              <a:rPr lang="en-US" dirty="0">
                <a:solidFill>
                  <a:schemeClr val="dk1"/>
                </a:solidFill>
              </a:rPr>
              <a:t>Usability testing is almost always made-up scenarios in artificial circumstances - try to create reality as much as possible </a:t>
            </a:r>
          </a:p>
          <a:p>
            <a:pPr marL="457200" lvl="0" indent="-298450" algn="l" rtl="0">
              <a:spcBef>
                <a:spcPts val="0"/>
              </a:spcBef>
              <a:spcAft>
                <a:spcPts val="0"/>
              </a:spcAft>
              <a:buClr>
                <a:schemeClr val="dk1"/>
              </a:buClr>
              <a:buSzPts val="1100"/>
              <a:buChar char="-"/>
            </a:pPr>
            <a:r>
              <a:rPr lang="en-US" dirty="0">
                <a:solidFill>
                  <a:schemeClr val="dk1"/>
                </a:solidFill>
              </a:rPr>
              <a:t>Users passed a case to each other using real-life scenarios created by researchers and the PO</a:t>
            </a:r>
          </a:p>
          <a:p>
            <a:pPr marL="457200" lvl="0" indent="-298450" algn="l" rtl="0">
              <a:spcBef>
                <a:spcPts val="0"/>
              </a:spcBef>
              <a:spcAft>
                <a:spcPts val="0"/>
              </a:spcAft>
              <a:buClr>
                <a:schemeClr val="dk1"/>
              </a:buClr>
              <a:buSzPts val="1100"/>
              <a:buChar char="-"/>
            </a:pPr>
            <a:r>
              <a:rPr lang="en-US" dirty="0">
                <a:solidFill>
                  <a:schemeClr val="dk1"/>
                </a:solidFill>
              </a:rPr>
              <a:t>users interacted with each other through the system as they would normally, but were able to see each other’s challenges and discuss issues as they arose</a:t>
            </a:r>
          </a:p>
          <a:p>
            <a:pPr marL="45720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Take a holistic view </a:t>
            </a:r>
          </a:p>
          <a:p>
            <a:pPr marL="457200" lvl="0" indent="-298450" algn="l" rtl="0">
              <a:spcBef>
                <a:spcPts val="0"/>
              </a:spcBef>
              <a:spcAft>
                <a:spcPts val="0"/>
              </a:spcAft>
              <a:buClr>
                <a:schemeClr val="dk1"/>
              </a:buClr>
              <a:buSzPts val="1100"/>
              <a:buChar char="-"/>
            </a:pPr>
            <a:r>
              <a:rPr lang="en-US" dirty="0">
                <a:solidFill>
                  <a:schemeClr val="dk1"/>
                </a:solidFill>
              </a:rPr>
              <a:t>Our earlier testing was successful because it was siloed </a:t>
            </a:r>
          </a:p>
          <a:p>
            <a:pPr marL="457200" lvl="0" indent="-298450" algn="l" rtl="0">
              <a:spcBef>
                <a:spcPts val="0"/>
              </a:spcBef>
              <a:spcAft>
                <a:spcPts val="0"/>
              </a:spcAft>
              <a:buClr>
                <a:schemeClr val="dk1"/>
              </a:buClr>
              <a:buSzPts val="1100"/>
              <a:buChar char="-"/>
            </a:pPr>
            <a:r>
              <a:rPr lang="en-US" dirty="0">
                <a:solidFill>
                  <a:schemeClr val="dk1"/>
                </a:solidFill>
              </a:rPr>
              <a:t>Move to a </a:t>
            </a:r>
            <a:r>
              <a:rPr lang="en-US" sz="1050" dirty="0">
                <a:solidFill>
                  <a:srgbClr val="4D5156"/>
                </a:solidFill>
                <a:highlight>
                  <a:srgbClr val="FFFFFF"/>
                </a:highlight>
                <a:latin typeface="Roboto"/>
                <a:ea typeface="Roboto"/>
                <a:cs typeface="Roboto"/>
                <a:sym typeface="Roboto"/>
              </a:rPr>
              <a:t>30,000-</a:t>
            </a:r>
            <a:r>
              <a:rPr lang="en-US" sz="1050" b="1" dirty="0">
                <a:solidFill>
                  <a:srgbClr val="5F6368"/>
                </a:solidFill>
                <a:highlight>
                  <a:srgbClr val="FFFFFF"/>
                </a:highlight>
                <a:latin typeface="Roboto"/>
                <a:ea typeface="Roboto"/>
                <a:cs typeface="Roboto"/>
                <a:sym typeface="Roboto"/>
              </a:rPr>
              <a:t>foot view - sometimes you need to see the big picture to be able to understand the minutia </a:t>
            </a:r>
          </a:p>
          <a:p>
            <a:pPr marL="45720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When it came to messaging, we were wrong. </a:t>
            </a:r>
            <a:r>
              <a:rPr lang="en-US" dirty="0">
                <a:solidFill>
                  <a:srgbClr val="5C1D14"/>
                </a:solidFill>
              </a:rPr>
              <a:t>The users had needs they hadn’t (or couldn’t) express that became obvious when we saw everything working in context</a:t>
            </a: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p:txBody>
      </p:sp>
    </p:spTree>
    <p:extLst>
      <p:ext uri="{BB962C8B-B14F-4D97-AF65-F5344CB8AC3E}">
        <p14:creationId xmlns:p14="http://schemas.microsoft.com/office/powerpoint/2010/main" val="17182169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Users don’t always know what they need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solidFill>
                  <a:srgbClr val="E3E9ED"/>
                </a:solidFill>
                <a:latin typeface="Hind Vadodara"/>
                <a:ea typeface="Hind Vadodara"/>
                <a:cs typeface="Hind Vadodara"/>
                <a:sym typeface="Hind Vadodara"/>
              </a:rPr>
              <a:t>Users need to be able to send documents to each other</a:t>
            </a:r>
            <a:endParaRPr lang="en-US" sz="1100" dirty="0">
              <a:solidFill>
                <a:srgbClr val="E3E9ED"/>
              </a:solidFill>
            </a:endParaRP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457200" lvl="0" indent="-298450" algn="l" rtl="0">
              <a:spcBef>
                <a:spcPts val="0"/>
              </a:spcBef>
              <a:spcAft>
                <a:spcPts val="0"/>
              </a:spcAft>
              <a:buSzPts val="1100"/>
              <a:buChar char="-"/>
            </a:pPr>
            <a:r>
              <a:rPr lang="en-US" dirty="0">
                <a:solidFill>
                  <a:schemeClr val="dk1"/>
                </a:solidFill>
              </a:rPr>
              <a:t>Document-driven </a:t>
            </a:r>
            <a:r>
              <a:rPr lang="en-US" dirty="0"/>
              <a:t>Messaging solution </a:t>
            </a:r>
          </a:p>
          <a:p>
            <a:pPr marL="914400" lvl="1" indent="-298450" algn="l" rtl="0">
              <a:spcBef>
                <a:spcPts val="0"/>
              </a:spcBef>
              <a:spcAft>
                <a:spcPts val="0"/>
              </a:spcAft>
              <a:buSzPts val="1100"/>
              <a:buChar char="-"/>
            </a:pPr>
            <a:r>
              <a:rPr lang="en-US" dirty="0"/>
              <a:t>Began with a set of assumptions around the hierarchy of information and how users would be using this functionality </a:t>
            </a:r>
          </a:p>
          <a:p>
            <a:pPr marL="914400" lvl="1" indent="-298450" algn="l" rtl="0">
              <a:spcBef>
                <a:spcPts val="0"/>
              </a:spcBef>
              <a:spcAft>
                <a:spcPts val="0"/>
              </a:spcAft>
              <a:buSzPts val="1100"/>
              <a:buChar char="-"/>
            </a:pPr>
            <a:r>
              <a:rPr lang="en-US" dirty="0"/>
              <a:t>Users kept talking about “sending documents to each other” </a:t>
            </a:r>
          </a:p>
          <a:p>
            <a:pPr marL="914400" lvl="1" indent="-298450" algn="l" rtl="0">
              <a:spcBef>
                <a:spcPts val="0"/>
              </a:spcBef>
              <a:spcAft>
                <a:spcPts val="0"/>
              </a:spcAft>
              <a:buSzPts val="1100"/>
              <a:buChar char="-"/>
            </a:pPr>
            <a:r>
              <a:rPr lang="en-US" dirty="0"/>
              <a:t>We prototyped a system where you could send documents to others and attach a message to it</a:t>
            </a:r>
          </a:p>
          <a:p>
            <a:pPr marL="914400" lvl="1" indent="-298450" algn="l" rtl="0">
              <a:spcBef>
                <a:spcPts val="0"/>
              </a:spcBef>
              <a:spcAft>
                <a:spcPts val="0"/>
              </a:spcAft>
              <a:buSzPts val="1100"/>
              <a:buChar char="-"/>
            </a:pPr>
            <a:r>
              <a:rPr lang="en-US" dirty="0"/>
              <a:t>Tested well in targeted usability tests for months  </a:t>
            </a:r>
          </a:p>
          <a:p>
            <a:pPr marL="0" lvl="0" indent="0" algn="l" rtl="0">
              <a:spcBef>
                <a:spcPts val="0"/>
              </a:spcBef>
              <a:spcAft>
                <a:spcPts val="0"/>
              </a:spcAft>
              <a:buNone/>
            </a:pPr>
            <a:r>
              <a:rPr lang="en-US" dirty="0"/>
              <a:t>Turns out, users didn’t just need to send documents to each others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They needed </a:t>
            </a:r>
          </a:p>
          <a:p>
            <a:pPr marL="457200" lvl="0" indent="-298450" algn="l" rtl="0">
              <a:spcBef>
                <a:spcPts val="0"/>
              </a:spcBef>
              <a:spcAft>
                <a:spcPts val="0"/>
              </a:spcAft>
              <a:buSzPts val="1100"/>
              <a:buChar char="-"/>
            </a:pPr>
            <a:r>
              <a:rPr lang="en-US" dirty="0"/>
              <a:t>a way to communicate about cases (including documents but not requiring a document) </a:t>
            </a:r>
          </a:p>
          <a:p>
            <a:pPr marL="457200" lvl="0" indent="-298450" algn="l" rtl="0">
              <a:spcBef>
                <a:spcPts val="0"/>
              </a:spcBef>
              <a:spcAft>
                <a:spcPts val="0"/>
              </a:spcAft>
              <a:buSzPts val="1100"/>
              <a:buChar char="-"/>
            </a:pPr>
            <a:r>
              <a:rPr lang="en-US" dirty="0"/>
              <a:t>Ways to track multiple documents within the same workflow</a:t>
            </a:r>
          </a:p>
          <a:p>
            <a:pPr marL="457200" lvl="0" indent="-298450" algn="l" rtl="0">
              <a:spcBef>
                <a:spcPts val="0"/>
              </a:spcBef>
              <a:spcAft>
                <a:spcPts val="0"/>
              </a:spcAft>
              <a:buSzPts val="1100"/>
              <a:buChar char="-"/>
            </a:pPr>
            <a:r>
              <a:rPr lang="en-US" dirty="0"/>
              <a:t>Ability to take action within the workflow </a:t>
            </a:r>
          </a:p>
          <a:p>
            <a:pPr marL="45720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endParaRPr lang="en-US" dirty="0">
              <a:solidFill>
                <a:schemeClr val="dk1"/>
              </a:solidFill>
            </a:endParaRPr>
          </a:p>
        </p:txBody>
      </p:sp>
    </p:spTree>
    <p:extLst>
      <p:ext uri="{BB962C8B-B14F-4D97-AF65-F5344CB8AC3E}">
        <p14:creationId xmlns:p14="http://schemas.microsoft.com/office/powerpoint/2010/main" val="12976157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84347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This story is my secret weapon to get clients to understand UX research</a:t>
            </a:r>
          </a:p>
          <a:p>
            <a:endParaRPr lang="en-US" dirty="0"/>
          </a:p>
        </p:txBody>
      </p:sp>
    </p:spTree>
    <p:extLst>
      <p:ext uri="{BB962C8B-B14F-4D97-AF65-F5344CB8AC3E}">
        <p14:creationId xmlns:p14="http://schemas.microsoft.com/office/powerpoint/2010/main" val="2260024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This story is my secret weapon to get clients to understand UX research</a:t>
            </a:r>
          </a:p>
          <a:p>
            <a:endParaRPr lang="en-US" dirty="0"/>
          </a:p>
        </p:txBody>
      </p:sp>
    </p:spTree>
    <p:extLst>
      <p:ext uri="{BB962C8B-B14F-4D97-AF65-F5344CB8AC3E}">
        <p14:creationId xmlns:p14="http://schemas.microsoft.com/office/powerpoint/2010/main" val="3504893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98450" algn="l" rtl="0">
              <a:spcBef>
                <a:spcPts val="0"/>
              </a:spcBef>
              <a:spcAft>
                <a:spcPts val="0"/>
              </a:spcAft>
              <a:buSzPts val="1100"/>
              <a:buChar char="-"/>
            </a:pPr>
            <a:r>
              <a:rPr lang="en-US" dirty="0"/>
              <a:t>Build a green field case management system where to receive, track, and manage petitions to the United States Tax Court contesting federal taxes. </a:t>
            </a:r>
          </a:p>
          <a:p>
            <a:pPr marL="457200" lvl="0" indent="-298450" algn="l" rtl="0">
              <a:spcBef>
                <a:spcPts val="0"/>
              </a:spcBef>
              <a:spcAft>
                <a:spcPts val="0"/>
              </a:spcAft>
              <a:buSzPts val="1100"/>
              <a:buChar char="-"/>
            </a:pPr>
            <a:r>
              <a:rPr lang="en-US" dirty="0"/>
              <a:t>Involved doc management, scheduling trials, reporting, tracking cases, in-system communication, etc.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166 – Current # of employees</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11.5 years – Average length of service</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Length of Service -- # of Employees</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5 years or less -- 61</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6 to 10 years -- 28</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11 to 15 years -- 31</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16 to 20 years -- 14</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21 to 25 years -- 8</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26 to 30 years -- 7</a:t>
            </a:r>
          </a:p>
          <a:p>
            <a:pPr marL="0" lvl="0" indent="0" algn="l" rtl="0">
              <a:spcBef>
                <a:spcPts val="0"/>
              </a:spcBef>
              <a:spcAft>
                <a:spcPts val="0"/>
              </a:spcAft>
              <a:buClr>
                <a:schemeClr val="dk1"/>
              </a:buClr>
              <a:buSzPts val="1100"/>
              <a:buFont typeface="Arial"/>
              <a:buNone/>
            </a:pPr>
            <a:r>
              <a:rPr lang="en-US" sz="1150" dirty="0">
                <a:solidFill>
                  <a:srgbClr val="1D1C1D"/>
                </a:solidFill>
                <a:highlight>
                  <a:srgbClr val="F8F8F8"/>
                </a:highlight>
              </a:rPr>
              <a:t>31 to 35 years -- 13</a:t>
            </a:r>
          </a:p>
          <a:p>
            <a:pPr marL="0" lvl="0" indent="0" algn="l" rtl="0">
              <a:spcBef>
                <a:spcPts val="0"/>
              </a:spcBef>
              <a:spcAft>
                <a:spcPts val="0"/>
              </a:spcAft>
              <a:buNone/>
            </a:pPr>
            <a:r>
              <a:rPr lang="en-US" sz="1150" dirty="0">
                <a:solidFill>
                  <a:srgbClr val="1D1C1D"/>
                </a:solidFill>
                <a:highlight>
                  <a:srgbClr val="F8F8F8"/>
                </a:highlight>
              </a:rPr>
              <a:t>36 to 37 years -- 4</a:t>
            </a:r>
            <a:endParaRPr lang="en-US" dirty="0"/>
          </a:p>
        </p:txBody>
      </p:sp>
    </p:spTree>
    <p:extLst>
      <p:ext uri="{BB962C8B-B14F-4D97-AF65-F5344CB8AC3E}">
        <p14:creationId xmlns:p14="http://schemas.microsoft.com/office/powerpoint/2010/main" val="4122368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Here’s what the new system had to do </a:t>
            </a:r>
          </a:p>
          <a:p>
            <a:pPr marL="457200" lvl="0" indent="-298450" algn="l" rtl="0">
              <a:spcBef>
                <a:spcPts val="0"/>
              </a:spcBef>
              <a:spcAft>
                <a:spcPts val="0"/>
              </a:spcAft>
              <a:buSzPts val="1100"/>
              <a:buChar char="-"/>
            </a:pPr>
            <a:endParaRPr lang="en-US" dirty="0"/>
          </a:p>
        </p:txBody>
      </p:sp>
    </p:spTree>
    <p:extLst>
      <p:ext uri="{BB962C8B-B14F-4D97-AF65-F5344CB8AC3E}">
        <p14:creationId xmlns:p14="http://schemas.microsoft.com/office/powerpoint/2010/main" val="2706756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The main challenges we faced with rebuilding a system</a:t>
            </a:r>
          </a:p>
          <a:p>
            <a:pPr marL="457200" lvl="0" indent="-298450" algn="l" rtl="0">
              <a:spcBef>
                <a:spcPts val="0"/>
              </a:spcBef>
              <a:spcAft>
                <a:spcPts val="0"/>
              </a:spcAft>
              <a:buSzPts val="1100"/>
              <a:buChar char="-"/>
            </a:pPr>
            <a:endParaRPr lang="en-US" dirty="0"/>
          </a:p>
        </p:txBody>
      </p:sp>
    </p:spTree>
    <p:extLst>
      <p:ext uri="{BB962C8B-B14F-4D97-AF65-F5344CB8AC3E}">
        <p14:creationId xmlns:p14="http://schemas.microsoft.com/office/powerpoint/2010/main" val="2489197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98450" algn="l" rtl="0">
              <a:spcBef>
                <a:spcPts val="0"/>
              </a:spcBef>
              <a:spcAft>
                <a:spcPts val="0"/>
              </a:spcAft>
              <a:buSzPts val="1100"/>
              <a:buChar char="-"/>
            </a:pPr>
            <a:r>
              <a:rPr lang="en-US" dirty="0">
                <a:solidFill>
                  <a:schemeClr val="dk1"/>
                </a:solidFill>
              </a:rPr>
              <a:t>Picture it, it’s the 1980’s and there’s a new case management in town using the latest technology. It’s new, it’s exciting. </a:t>
            </a:r>
          </a:p>
          <a:p>
            <a:pPr marL="457200" lvl="0" indent="0" algn="l" rtl="0">
              <a:spcBef>
                <a:spcPts val="0"/>
              </a:spcBef>
              <a:spcAft>
                <a:spcPts val="0"/>
              </a:spcAft>
              <a:buNone/>
            </a:pPr>
            <a:endParaRPr lang="en-US" dirty="0">
              <a:solidFill>
                <a:schemeClr val="dk1"/>
              </a:solidFill>
            </a:endParaRPr>
          </a:p>
          <a:p>
            <a:pPr marL="457200" lvl="0" indent="-298450" algn="l" rtl="0">
              <a:spcBef>
                <a:spcPts val="0"/>
              </a:spcBef>
              <a:spcAft>
                <a:spcPts val="0"/>
              </a:spcAft>
              <a:buSzPts val="1100"/>
              <a:buChar char="-"/>
            </a:pPr>
            <a:r>
              <a:rPr lang="en-US" dirty="0">
                <a:solidFill>
                  <a:schemeClr val="dk1"/>
                </a:solidFill>
              </a:rPr>
              <a:t>Over time, system limitations become apparent though, and users create homegrown solutions to help them get their jobs done while they eagerly await updates to the application. Because waterfall-based methodology takes time, these workarounds became more and more ingrained in the internal rhetoric of employees. </a:t>
            </a:r>
          </a:p>
          <a:p>
            <a:pPr marL="457200" lvl="0" indent="0" algn="l" rtl="0">
              <a:spcBef>
                <a:spcPts val="0"/>
              </a:spcBef>
              <a:spcAft>
                <a:spcPts val="0"/>
              </a:spcAft>
              <a:buNone/>
            </a:pPr>
            <a:endParaRPr lang="en-US" dirty="0">
              <a:solidFill>
                <a:schemeClr val="dk1"/>
              </a:solidFill>
            </a:endParaRPr>
          </a:p>
          <a:p>
            <a:pPr marL="457200" lvl="0" indent="-298450" algn="l" rtl="0">
              <a:spcBef>
                <a:spcPts val="0"/>
              </a:spcBef>
              <a:spcAft>
                <a:spcPts val="0"/>
              </a:spcAft>
              <a:buSzPts val="1100"/>
              <a:buChar char="-"/>
            </a:pPr>
            <a:r>
              <a:rPr lang="en-US" dirty="0">
                <a:solidFill>
                  <a:schemeClr val="dk1"/>
                </a:solidFill>
              </a:rPr>
              <a:t>When the next generation of users were onboarded, they’re trained using these workarounds and the cycle continues </a:t>
            </a:r>
            <a:endParaRPr lang="en-US" dirty="0"/>
          </a:p>
          <a:p>
            <a:pPr marL="457200" lvl="0" indent="0" algn="l" rtl="0">
              <a:spcBef>
                <a:spcPts val="0"/>
              </a:spcBef>
              <a:spcAft>
                <a:spcPts val="0"/>
              </a:spcAft>
              <a:buNone/>
            </a:pPr>
            <a:endParaRPr lang="en-US" dirty="0"/>
          </a:p>
          <a:p>
            <a:pPr marL="457200" lvl="0" indent="-298450" algn="l" rtl="0">
              <a:spcBef>
                <a:spcPts val="1000"/>
              </a:spcBef>
              <a:spcAft>
                <a:spcPts val="0"/>
              </a:spcAft>
              <a:buSzPts val="1100"/>
              <a:buChar char="-"/>
            </a:pPr>
            <a:r>
              <a:rPr lang="en-US" dirty="0"/>
              <a:t>Workarounds due to system or organization limitations become habits and traditions in the workplace </a:t>
            </a:r>
          </a:p>
          <a:p>
            <a:pPr marL="457200" lvl="0" indent="-298450" algn="l" rtl="0">
              <a:spcBef>
                <a:spcPts val="1000"/>
              </a:spcBef>
              <a:spcAft>
                <a:spcPts val="0"/>
              </a:spcAft>
              <a:buSzPts val="1100"/>
              <a:buChar char="-"/>
            </a:pPr>
            <a:r>
              <a:rPr lang="en-US" dirty="0"/>
              <a:t>Employees who create processes to overcome these limitations are empowered and proud of their innovation (rightfully so) </a:t>
            </a:r>
          </a:p>
          <a:p>
            <a:pPr marL="457200" lvl="0" indent="-298450" algn="l" rtl="0">
              <a:spcBef>
                <a:spcPts val="1000"/>
              </a:spcBef>
              <a:spcAft>
                <a:spcPts val="0"/>
              </a:spcAft>
              <a:buSzPts val="1100"/>
              <a:buChar char="-"/>
            </a:pPr>
            <a:r>
              <a:rPr lang="en-US" dirty="0"/>
              <a:t>These workaround processes are then passed down to each new employee and make their way around the organization. New employees or people in other areas of the organization have little to no context around why the this is the way something is done, they just know that this is how it’s done. </a:t>
            </a:r>
          </a:p>
          <a:p>
            <a:pPr marL="457200" lvl="0" indent="-298450" algn="l" rtl="0">
              <a:spcBef>
                <a:spcPts val="1000"/>
              </a:spcBef>
              <a:spcAft>
                <a:spcPts val="0"/>
              </a:spcAft>
              <a:buSzPts val="1100"/>
              <a:buChar char="-"/>
            </a:pPr>
            <a:r>
              <a:rPr lang="en-US" dirty="0"/>
              <a:t>USTC had many examples of convoluted processes that had been so ingrained in them over the years, they became a sort of dogma. This is the way we do it. We couldn’t possibly do it any other way. </a:t>
            </a:r>
          </a:p>
          <a:p>
            <a:pPr marL="0" lvl="0" indent="0" algn="l" rtl="0">
              <a:spcBef>
                <a:spcPts val="1000"/>
              </a:spcBef>
              <a:spcAft>
                <a:spcPts val="1000"/>
              </a:spcAft>
              <a:buNone/>
            </a:pPr>
            <a:endParaRPr lang="en-US" dirty="0"/>
          </a:p>
          <a:p>
            <a:pPr marL="457200" lvl="0" indent="-298450" algn="l" rtl="0">
              <a:spcBef>
                <a:spcPts val="0"/>
              </a:spcBef>
              <a:spcAft>
                <a:spcPts val="0"/>
              </a:spcAft>
              <a:buSzPts val="1100"/>
              <a:buChar char="-"/>
            </a:pPr>
            <a:endParaRPr lang="en-US" dirty="0"/>
          </a:p>
        </p:txBody>
      </p:sp>
    </p:spTree>
    <p:extLst>
      <p:ext uri="{BB962C8B-B14F-4D97-AF65-F5344CB8AC3E}">
        <p14:creationId xmlns:p14="http://schemas.microsoft.com/office/powerpoint/2010/main" val="38646079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p:cSld name="TITLE_2">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ubTitle" idx="1"/>
          </p:nvPr>
        </p:nvSpPr>
        <p:spPr>
          <a:xfrm>
            <a:off x="2914602" y="2467315"/>
            <a:ext cx="2810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sz="1800">
                <a:solidFill>
                  <a:schemeClr val="dk1"/>
                </a:solidFill>
              </a:defRPr>
            </a:lvl2pPr>
            <a:lvl3pPr lvl="2" rtl="0">
              <a:lnSpc>
                <a:spcPct val="100000"/>
              </a:lnSpc>
              <a:spcBef>
                <a:spcPts val="1600"/>
              </a:spcBef>
              <a:spcAft>
                <a:spcPts val="0"/>
              </a:spcAft>
              <a:buNone/>
              <a:defRPr sz="1800">
                <a:solidFill>
                  <a:schemeClr val="dk1"/>
                </a:solidFill>
              </a:defRPr>
            </a:lvl3pPr>
            <a:lvl4pPr lvl="3" rtl="0">
              <a:lnSpc>
                <a:spcPct val="100000"/>
              </a:lnSpc>
              <a:spcBef>
                <a:spcPts val="1600"/>
              </a:spcBef>
              <a:spcAft>
                <a:spcPts val="0"/>
              </a:spcAft>
              <a:buNone/>
              <a:defRPr sz="1800">
                <a:solidFill>
                  <a:schemeClr val="dk1"/>
                </a:solidFill>
              </a:defRPr>
            </a:lvl4pPr>
            <a:lvl5pPr lvl="4" rtl="0">
              <a:lnSpc>
                <a:spcPct val="100000"/>
              </a:lnSpc>
              <a:spcBef>
                <a:spcPts val="1600"/>
              </a:spcBef>
              <a:spcAft>
                <a:spcPts val="0"/>
              </a:spcAft>
              <a:buNone/>
              <a:defRPr sz="1800">
                <a:solidFill>
                  <a:schemeClr val="dk1"/>
                </a:solidFill>
              </a:defRPr>
            </a:lvl5pPr>
            <a:lvl6pPr lvl="5" rtl="0">
              <a:lnSpc>
                <a:spcPct val="100000"/>
              </a:lnSpc>
              <a:spcBef>
                <a:spcPts val="1600"/>
              </a:spcBef>
              <a:spcAft>
                <a:spcPts val="0"/>
              </a:spcAft>
              <a:buNone/>
              <a:defRPr sz="1800">
                <a:solidFill>
                  <a:schemeClr val="dk1"/>
                </a:solidFill>
              </a:defRPr>
            </a:lvl6pPr>
            <a:lvl7pPr lvl="6" rtl="0">
              <a:lnSpc>
                <a:spcPct val="100000"/>
              </a:lnSpc>
              <a:spcBef>
                <a:spcPts val="1600"/>
              </a:spcBef>
              <a:spcAft>
                <a:spcPts val="0"/>
              </a:spcAft>
              <a:buNone/>
              <a:defRPr sz="1800">
                <a:solidFill>
                  <a:schemeClr val="dk1"/>
                </a:solidFill>
              </a:defRPr>
            </a:lvl7pPr>
            <a:lvl8pPr lvl="7" rtl="0">
              <a:lnSpc>
                <a:spcPct val="100000"/>
              </a:lnSpc>
              <a:spcBef>
                <a:spcPts val="1600"/>
              </a:spcBef>
              <a:spcAft>
                <a:spcPts val="0"/>
              </a:spcAft>
              <a:buNone/>
              <a:defRPr sz="1800">
                <a:solidFill>
                  <a:schemeClr val="dk1"/>
                </a:solidFill>
              </a:defRPr>
            </a:lvl8pPr>
            <a:lvl9pPr lvl="8" rtl="0">
              <a:lnSpc>
                <a:spcPct val="100000"/>
              </a:lnSpc>
              <a:spcBef>
                <a:spcPts val="1600"/>
              </a:spcBef>
              <a:spcAft>
                <a:spcPts val="1600"/>
              </a:spcAft>
              <a:buNone/>
              <a:defRPr sz="1800">
                <a:solidFill>
                  <a:schemeClr val="dk1"/>
                </a:solidFill>
              </a:defRPr>
            </a:lvl9pPr>
          </a:lstStyle>
          <a:p>
            <a:endParaRPr/>
          </a:p>
        </p:txBody>
      </p:sp>
      <p:sp>
        <p:nvSpPr>
          <p:cNvPr id="11" name="Google Shape;11;p2"/>
          <p:cNvSpPr txBox="1">
            <a:spLocks noGrp="1"/>
          </p:cNvSpPr>
          <p:nvPr>
            <p:ph type="ctrTitle"/>
          </p:nvPr>
        </p:nvSpPr>
        <p:spPr>
          <a:xfrm>
            <a:off x="2880680" y="587656"/>
            <a:ext cx="64044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6000"/>
              <a:buFont typeface="Jockey One"/>
              <a:buNone/>
              <a:defRPr sz="6000">
                <a:solidFill>
                  <a:schemeClr val="dk1"/>
                </a:solidFill>
                <a:latin typeface="Jockey One"/>
                <a:ea typeface="Jockey One"/>
                <a:cs typeface="Jockey One"/>
                <a:sym typeface="Jockey One"/>
              </a:defRPr>
            </a:lvl1pPr>
            <a:lvl2pPr lvl="1"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2pPr>
            <a:lvl3pPr lvl="2"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3pPr>
            <a:lvl4pPr lvl="3"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4pPr>
            <a:lvl5pPr lvl="4"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5pPr>
            <a:lvl6pPr lvl="5"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6pPr>
            <a:lvl7pPr lvl="6"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7pPr>
            <a:lvl8pPr lvl="7"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8pPr>
            <a:lvl9pPr lvl="8"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9pPr>
          </a:lstStyle>
          <a:p>
            <a:endParaRPr/>
          </a:p>
        </p:txBody>
      </p:sp>
      <p:sp>
        <p:nvSpPr>
          <p:cNvPr id="12" name="Google Shape;12;p2"/>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userDrawn="1">
  <p:cSld name="TITLE_1_1_1">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32"/>
        <p:cNvGrpSpPr/>
        <p:nvPr/>
      </p:nvGrpSpPr>
      <p:grpSpPr>
        <a:xfrm>
          <a:off x="0" y="0"/>
          <a:ext cx="0" cy="0"/>
          <a:chOff x="0" y="0"/>
          <a:chExt cx="0" cy="0"/>
        </a:xfrm>
      </p:grpSpPr>
      <p:sp>
        <p:nvSpPr>
          <p:cNvPr id="33" name="Google Shape;33;p5"/>
          <p:cNvSpPr txBox="1">
            <a:spLocks noGrp="1"/>
          </p:cNvSpPr>
          <p:nvPr>
            <p:ph type="ctrTitle"/>
          </p:nvPr>
        </p:nvSpPr>
        <p:spPr>
          <a:xfrm>
            <a:off x="5726276" y="298545"/>
            <a:ext cx="28755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solidFill>
                  <a:schemeClr val="accen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35" name="Google Shape;35;p5"/>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 name="background color" descr="A red quadrilateral near the top left corner with some text on top" title="background color">
            <a:extLst>
              <a:ext uri="{FF2B5EF4-FFF2-40B4-BE49-F238E27FC236}">
                <a16:creationId xmlns:a16="http://schemas.microsoft.com/office/drawing/2014/main" id="{45358DBB-AC17-7141-9343-DA88A6A70EFE}"/>
              </a:ext>
            </a:extLst>
          </p:cNvPr>
          <p:cNvSpPr/>
          <p:nvPr userDrawn="1"/>
        </p:nvSpPr>
        <p:spPr>
          <a:xfrm rot="-352623" flipH="1">
            <a:off x="-1250064" y="404889"/>
            <a:ext cx="5060910" cy="1460749"/>
          </a:xfrm>
          <a:custGeom>
            <a:avLst/>
            <a:gdLst/>
            <a:ahLst/>
            <a:cxnLst/>
            <a:rect l="l" t="t" r="r" b="b"/>
            <a:pathLst>
              <a:path w="202425" h="5864" extrusionOk="0">
                <a:moveTo>
                  <a:pt x="7648" y="510"/>
                </a:moveTo>
                <a:lnTo>
                  <a:pt x="199876" y="0"/>
                </a:lnTo>
                <a:lnTo>
                  <a:pt x="202425" y="4079"/>
                </a:lnTo>
                <a:lnTo>
                  <a:pt x="0" y="5864"/>
                </a:lnTo>
                <a:close/>
              </a:path>
            </a:pathLst>
          </a:custGeom>
          <a:solidFill>
            <a:srgbClr val="C9403B"/>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p:cSld name="TITLE_1_1_1_1_1_1_2">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81"/>
        <p:cNvGrpSpPr/>
        <p:nvPr/>
      </p:nvGrpSpPr>
      <p:grpSpPr>
        <a:xfrm>
          <a:off x="0" y="0"/>
          <a:ext cx="0" cy="0"/>
          <a:chOff x="0" y="0"/>
          <a:chExt cx="0" cy="0"/>
        </a:xfrm>
      </p:grpSpPr>
      <p:sp>
        <p:nvSpPr>
          <p:cNvPr id="6" name="background color" descr="A red quadrilateral running vertically up the left side of the slide behind the title" title="background color">
            <a:extLst>
              <a:ext uri="{FF2B5EF4-FFF2-40B4-BE49-F238E27FC236}">
                <a16:creationId xmlns:a16="http://schemas.microsoft.com/office/drawing/2014/main" id="{9E885134-0F28-0B40-935C-96D28CF0A19E}"/>
              </a:ext>
            </a:extLst>
          </p:cNvPr>
          <p:cNvSpPr/>
          <p:nvPr userDrawn="1"/>
        </p:nvSpPr>
        <p:spPr>
          <a:xfrm rot="5400000">
            <a:off x="-2082612" y="2082613"/>
            <a:ext cx="5147175" cy="981950"/>
          </a:xfrm>
          <a:prstGeom prst="flowChartManualInpu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txBox="1">
            <a:spLocks noGrp="1"/>
          </p:cNvSpPr>
          <p:nvPr>
            <p:ph type="title"/>
          </p:nvPr>
        </p:nvSpPr>
        <p:spPr>
          <a:xfrm rot="-5400000">
            <a:off x="-2128185" y="2267175"/>
            <a:ext cx="5150100" cy="60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chemeClr val="accent3"/>
                </a:solidFill>
              </a:defRPr>
            </a:lvl1pPr>
            <a:lvl2pPr lvl="1"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2pPr>
            <a:lvl3pPr lvl="2"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3pPr>
            <a:lvl4pPr lvl="3"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4pPr>
            <a:lvl5pPr lvl="4"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5pPr>
            <a:lvl6pPr lvl="5"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6pPr>
            <a:lvl7pPr lvl="6"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7pPr>
            <a:lvl8pPr lvl="7"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8pPr>
            <a:lvl9pPr lvl="8"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9pPr>
          </a:lstStyle>
          <a:p>
            <a:endParaRPr dirty="0"/>
          </a:p>
        </p:txBody>
      </p:sp>
      <p:sp>
        <p:nvSpPr>
          <p:cNvPr id="5" name="Google Shape;86;p12">
            <a:extLst>
              <a:ext uri="{FF2B5EF4-FFF2-40B4-BE49-F238E27FC236}">
                <a16:creationId xmlns:a16="http://schemas.microsoft.com/office/drawing/2014/main" id="{CECC0B15-F35E-CC45-95FB-6B91E659DECE}"/>
              </a:ext>
            </a:extLst>
          </p:cNvPr>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p:cSld name="TITLE_1_1_1_1">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87"/>
        <p:cNvGrpSpPr/>
        <p:nvPr/>
      </p:nvGrpSpPr>
      <p:grpSpPr>
        <a:xfrm>
          <a:off x="0" y="0"/>
          <a:ext cx="0" cy="0"/>
          <a:chOff x="0" y="0"/>
          <a:chExt cx="0" cy="0"/>
        </a:xfrm>
      </p:grpSpPr>
      <p:sp>
        <p:nvSpPr>
          <p:cNvPr id="7" name="background color" descr="A red quadrilateral overlaying the rigth two-thirds of the slide under text" title="background color">
            <a:extLst>
              <a:ext uri="{FF2B5EF4-FFF2-40B4-BE49-F238E27FC236}">
                <a16:creationId xmlns:a16="http://schemas.microsoft.com/office/drawing/2014/main" id="{4822E0F5-C3B4-8343-B93C-F57300C54D7F}"/>
              </a:ext>
            </a:extLst>
          </p:cNvPr>
          <p:cNvSpPr/>
          <p:nvPr userDrawn="1"/>
        </p:nvSpPr>
        <p:spPr>
          <a:xfrm>
            <a:off x="1019175" y="-219075"/>
            <a:ext cx="8639175" cy="5695950"/>
          </a:xfrm>
          <a:custGeom>
            <a:avLst/>
            <a:gdLst/>
            <a:ahLst/>
            <a:cxnLst/>
            <a:rect l="l" t="t" r="r" b="b"/>
            <a:pathLst>
              <a:path w="345567" h="227838" extrusionOk="0">
                <a:moveTo>
                  <a:pt x="0" y="1143"/>
                </a:moveTo>
                <a:lnTo>
                  <a:pt x="129921" y="227838"/>
                </a:lnTo>
                <a:lnTo>
                  <a:pt x="345567" y="227838"/>
                </a:lnTo>
                <a:lnTo>
                  <a:pt x="345567" y="0"/>
                </a:lnTo>
                <a:close/>
              </a:path>
            </a:pathLst>
          </a:custGeom>
          <a:solidFill>
            <a:schemeClr val="accent1"/>
          </a:solidFill>
          <a:ln>
            <a:noFill/>
          </a:ln>
        </p:spPr>
        <p:txBody>
          <a:bodyPr/>
          <a:lstStyle/>
          <a:p>
            <a:endParaRPr lang="en-US" dirty="0"/>
          </a:p>
        </p:txBody>
      </p:sp>
      <p:sp>
        <p:nvSpPr>
          <p:cNvPr id="88" name="Google Shape;88;p13"/>
          <p:cNvSpPr txBox="1">
            <a:spLocks noGrp="1"/>
          </p:cNvSpPr>
          <p:nvPr>
            <p:ph type="ctrTitle"/>
          </p:nvPr>
        </p:nvSpPr>
        <p:spPr>
          <a:xfrm>
            <a:off x="609681" y="4225587"/>
            <a:ext cx="2805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600">
                <a:solidFill>
                  <a:schemeClr val="accent1"/>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9" name="Google Shape;89;p13"/>
          <p:cNvSpPr txBox="1">
            <a:spLocks noGrp="1"/>
          </p:cNvSpPr>
          <p:nvPr>
            <p:ph type="subTitle" idx="1"/>
          </p:nvPr>
        </p:nvSpPr>
        <p:spPr>
          <a:xfrm>
            <a:off x="609681" y="3104875"/>
            <a:ext cx="19596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a:solidFill>
                  <a:schemeClr val="dk1"/>
                </a:solidFill>
              </a:defRPr>
            </a:lvl2pPr>
            <a:lvl3pPr lvl="2" rtl="0">
              <a:lnSpc>
                <a:spcPct val="100000"/>
              </a:lnSpc>
              <a:spcBef>
                <a:spcPts val="1600"/>
              </a:spcBef>
              <a:spcAft>
                <a:spcPts val="0"/>
              </a:spcAft>
              <a:buNone/>
              <a:defRPr>
                <a:solidFill>
                  <a:schemeClr val="dk1"/>
                </a:solidFill>
              </a:defRPr>
            </a:lvl3pPr>
            <a:lvl4pPr lvl="3" rtl="0">
              <a:lnSpc>
                <a:spcPct val="100000"/>
              </a:lnSpc>
              <a:spcBef>
                <a:spcPts val="1600"/>
              </a:spcBef>
              <a:spcAft>
                <a:spcPts val="0"/>
              </a:spcAft>
              <a:buNone/>
              <a:defRPr>
                <a:solidFill>
                  <a:schemeClr val="dk1"/>
                </a:solidFill>
              </a:defRPr>
            </a:lvl4pPr>
            <a:lvl5pPr lvl="4" rtl="0">
              <a:lnSpc>
                <a:spcPct val="100000"/>
              </a:lnSpc>
              <a:spcBef>
                <a:spcPts val="1600"/>
              </a:spcBef>
              <a:spcAft>
                <a:spcPts val="0"/>
              </a:spcAft>
              <a:buNone/>
              <a:defRPr>
                <a:solidFill>
                  <a:schemeClr val="dk1"/>
                </a:solidFill>
              </a:defRPr>
            </a:lvl5pPr>
            <a:lvl6pPr lvl="5" rtl="0">
              <a:lnSpc>
                <a:spcPct val="100000"/>
              </a:lnSpc>
              <a:spcBef>
                <a:spcPts val="1600"/>
              </a:spcBef>
              <a:spcAft>
                <a:spcPts val="0"/>
              </a:spcAft>
              <a:buNone/>
              <a:defRPr>
                <a:solidFill>
                  <a:schemeClr val="dk1"/>
                </a:solidFill>
              </a:defRPr>
            </a:lvl6pPr>
            <a:lvl7pPr lvl="6" rtl="0">
              <a:lnSpc>
                <a:spcPct val="100000"/>
              </a:lnSpc>
              <a:spcBef>
                <a:spcPts val="1600"/>
              </a:spcBef>
              <a:spcAft>
                <a:spcPts val="0"/>
              </a:spcAft>
              <a:buNone/>
              <a:defRPr>
                <a:solidFill>
                  <a:schemeClr val="dk1"/>
                </a:solidFill>
              </a:defRPr>
            </a:lvl7pPr>
            <a:lvl8pPr lvl="7" rtl="0">
              <a:lnSpc>
                <a:spcPct val="100000"/>
              </a:lnSpc>
              <a:spcBef>
                <a:spcPts val="1600"/>
              </a:spcBef>
              <a:spcAft>
                <a:spcPts val="0"/>
              </a:spcAft>
              <a:buNone/>
              <a:defRPr>
                <a:solidFill>
                  <a:schemeClr val="dk1"/>
                </a:solidFill>
              </a:defRPr>
            </a:lvl8pPr>
            <a:lvl9pPr lvl="8" rtl="0">
              <a:lnSpc>
                <a:spcPct val="100000"/>
              </a:lnSpc>
              <a:spcBef>
                <a:spcPts val="1600"/>
              </a:spcBef>
              <a:spcAft>
                <a:spcPts val="1600"/>
              </a:spcAft>
              <a:buNone/>
              <a:defRPr>
                <a:solidFill>
                  <a:schemeClr val="dk1"/>
                </a:solidFill>
              </a:defRPr>
            </a:lvl9pPr>
          </a:lstStyle>
          <a:p>
            <a:endParaRPr/>
          </a:p>
        </p:txBody>
      </p:sp>
      <p:sp>
        <p:nvSpPr>
          <p:cNvPr id="90" name="Google Shape;90;p13"/>
          <p:cNvSpPr txBox="1">
            <a:spLocks noGrp="1"/>
          </p:cNvSpPr>
          <p:nvPr>
            <p:ph type="ctrTitle" idx="2"/>
          </p:nvPr>
        </p:nvSpPr>
        <p:spPr>
          <a:xfrm>
            <a:off x="5906670" y="359063"/>
            <a:ext cx="2626800" cy="577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3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subTitle" idx="3"/>
          </p:nvPr>
        </p:nvSpPr>
        <p:spPr>
          <a:xfrm>
            <a:off x="6573870" y="958638"/>
            <a:ext cx="19596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chemeClr val="dk1"/>
                </a:solidFill>
              </a:defRPr>
            </a:lvl1pPr>
            <a:lvl2pPr lvl="1" algn="r" rtl="0">
              <a:lnSpc>
                <a:spcPct val="100000"/>
              </a:lnSpc>
              <a:spcBef>
                <a:spcPts val="1600"/>
              </a:spcBef>
              <a:spcAft>
                <a:spcPts val="0"/>
              </a:spcAft>
              <a:buNone/>
              <a:defRPr>
                <a:solidFill>
                  <a:schemeClr val="dk1"/>
                </a:solidFill>
              </a:defRPr>
            </a:lvl2pPr>
            <a:lvl3pPr lvl="2" algn="r" rtl="0">
              <a:lnSpc>
                <a:spcPct val="100000"/>
              </a:lnSpc>
              <a:spcBef>
                <a:spcPts val="1600"/>
              </a:spcBef>
              <a:spcAft>
                <a:spcPts val="0"/>
              </a:spcAft>
              <a:buNone/>
              <a:defRPr>
                <a:solidFill>
                  <a:schemeClr val="dk1"/>
                </a:solidFill>
              </a:defRPr>
            </a:lvl3pPr>
            <a:lvl4pPr lvl="3" algn="r" rtl="0">
              <a:lnSpc>
                <a:spcPct val="100000"/>
              </a:lnSpc>
              <a:spcBef>
                <a:spcPts val="1600"/>
              </a:spcBef>
              <a:spcAft>
                <a:spcPts val="0"/>
              </a:spcAft>
              <a:buNone/>
              <a:defRPr>
                <a:solidFill>
                  <a:schemeClr val="dk1"/>
                </a:solidFill>
              </a:defRPr>
            </a:lvl4pPr>
            <a:lvl5pPr lvl="4" algn="r" rtl="0">
              <a:lnSpc>
                <a:spcPct val="100000"/>
              </a:lnSpc>
              <a:spcBef>
                <a:spcPts val="1600"/>
              </a:spcBef>
              <a:spcAft>
                <a:spcPts val="0"/>
              </a:spcAft>
              <a:buNone/>
              <a:defRPr>
                <a:solidFill>
                  <a:schemeClr val="dk1"/>
                </a:solidFill>
              </a:defRPr>
            </a:lvl5pPr>
            <a:lvl6pPr lvl="5" algn="r" rtl="0">
              <a:lnSpc>
                <a:spcPct val="100000"/>
              </a:lnSpc>
              <a:spcBef>
                <a:spcPts val="1600"/>
              </a:spcBef>
              <a:spcAft>
                <a:spcPts val="0"/>
              </a:spcAft>
              <a:buNone/>
              <a:defRPr>
                <a:solidFill>
                  <a:schemeClr val="dk1"/>
                </a:solidFill>
              </a:defRPr>
            </a:lvl6pPr>
            <a:lvl7pPr lvl="6" algn="r" rtl="0">
              <a:lnSpc>
                <a:spcPct val="100000"/>
              </a:lnSpc>
              <a:spcBef>
                <a:spcPts val="1600"/>
              </a:spcBef>
              <a:spcAft>
                <a:spcPts val="0"/>
              </a:spcAft>
              <a:buNone/>
              <a:defRPr>
                <a:solidFill>
                  <a:schemeClr val="dk1"/>
                </a:solidFill>
              </a:defRPr>
            </a:lvl7pPr>
            <a:lvl8pPr lvl="7" algn="r" rtl="0">
              <a:lnSpc>
                <a:spcPct val="100000"/>
              </a:lnSpc>
              <a:spcBef>
                <a:spcPts val="1600"/>
              </a:spcBef>
              <a:spcAft>
                <a:spcPts val="0"/>
              </a:spcAft>
              <a:buNone/>
              <a:defRPr>
                <a:solidFill>
                  <a:schemeClr val="dk1"/>
                </a:solidFill>
              </a:defRPr>
            </a:lvl8pPr>
            <a:lvl9pPr lvl="8" algn="r" rtl="0">
              <a:lnSpc>
                <a:spcPct val="100000"/>
              </a:lnSpc>
              <a:spcBef>
                <a:spcPts val="1600"/>
              </a:spcBef>
              <a:spcAft>
                <a:spcPts val="1600"/>
              </a:spcAft>
              <a:buNone/>
              <a:defRPr>
                <a:solidFill>
                  <a:schemeClr val="dk1"/>
                </a:solidFill>
              </a:defRPr>
            </a:lvl9pPr>
          </a:lstStyle>
          <a:p>
            <a:endParaRPr/>
          </a:p>
        </p:txBody>
      </p:sp>
      <p:sp>
        <p:nvSpPr>
          <p:cNvPr id="92" name="Google Shape;92;p13"/>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userDrawn="1">
  <p:cSld name="CUSTOM_3_1">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3"/>
        <p:cNvGrpSpPr/>
        <p:nvPr/>
      </p:nvGrpSpPr>
      <p:grpSpPr>
        <a:xfrm>
          <a:off x="0" y="0"/>
          <a:ext cx="0" cy="0"/>
          <a:chOff x="0" y="0"/>
          <a:chExt cx="0" cy="0"/>
        </a:xfrm>
      </p:grpSpPr>
      <p:pic>
        <p:nvPicPr>
          <p:cNvPr id="6" name="background image" descr="A red sunburst radiating from a red triangle at the bottom with text on it" title="background texture">
            <a:extLst>
              <a:ext uri="{FF2B5EF4-FFF2-40B4-BE49-F238E27FC236}">
                <a16:creationId xmlns:a16="http://schemas.microsoft.com/office/drawing/2014/main" id="{3A39139C-FDD1-8144-B801-79071584EF38}"/>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a:off x="0" y="0"/>
            <a:ext cx="9160699" cy="5143500"/>
          </a:xfrm>
          <a:prstGeom prst="rect">
            <a:avLst/>
          </a:prstGeom>
          <a:noFill/>
          <a:ln>
            <a:noFill/>
          </a:ln>
        </p:spPr>
      </p:pic>
      <p:sp>
        <p:nvSpPr>
          <p:cNvPr id="94" name="Google Shape;94;p14"/>
          <p:cNvSpPr txBox="1">
            <a:spLocks noGrp="1"/>
          </p:cNvSpPr>
          <p:nvPr>
            <p:ph type="ctrTitle"/>
          </p:nvPr>
        </p:nvSpPr>
        <p:spPr>
          <a:xfrm>
            <a:off x="2499360" y="3679806"/>
            <a:ext cx="433832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None/>
              <a:defRPr sz="2400">
                <a:solidFill>
                  <a:schemeClr val="accent3"/>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dirty="0"/>
          </a:p>
        </p:txBody>
      </p:sp>
      <p:sp>
        <p:nvSpPr>
          <p:cNvPr id="96" name="Google Shape;96;p14"/>
          <p:cNvSpPr txBox="1">
            <a:spLocks noGrp="1"/>
          </p:cNvSpPr>
          <p:nvPr>
            <p:ph type="subTitle" idx="1"/>
          </p:nvPr>
        </p:nvSpPr>
        <p:spPr>
          <a:xfrm>
            <a:off x="2499360" y="4021260"/>
            <a:ext cx="4338320" cy="57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solidFill>
                  <a:schemeClr val="accent3"/>
                </a:solidFill>
                <a:latin typeface="Avenir Next Condensed" panose="020B0506020202020204" pitchFamily="34" charset="0"/>
              </a:defRPr>
            </a:lvl1pPr>
            <a:lvl2pPr lvl="1" algn="ctr" rtl="0">
              <a:lnSpc>
                <a:spcPct val="100000"/>
              </a:lnSpc>
              <a:spcBef>
                <a:spcPts val="1600"/>
              </a:spcBef>
              <a:spcAft>
                <a:spcPts val="0"/>
              </a:spcAft>
              <a:buNone/>
              <a:defRPr sz="1100">
                <a:solidFill>
                  <a:schemeClr val="dk1"/>
                </a:solidFill>
              </a:defRPr>
            </a:lvl2pPr>
            <a:lvl3pPr lvl="2" algn="ctr" rtl="0">
              <a:lnSpc>
                <a:spcPct val="100000"/>
              </a:lnSpc>
              <a:spcBef>
                <a:spcPts val="1600"/>
              </a:spcBef>
              <a:spcAft>
                <a:spcPts val="0"/>
              </a:spcAft>
              <a:buNone/>
              <a:defRPr sz="1100">
                <a:solidFill>
                  <a:schemeClr val="dk1"/>
                </a:solidFill>
              </a:defRPr>
            </a:lvl3pPr>
            <a:lvl4pPr lvl="3" algn="ctr" rtl="0">
              <a:lnSpc>
                <a:spcPct val="100000"/>
              </a:lnSpc>
              <a:spcBef>
                <a:spcPts val="1600"/>
              </a:spcBef>
              <a:spcAft>
                <a:spcPts val="0"/>
              </a:spcAft>
              <a:buNone/>
              <a:defRPr sz="1100">
                <a:solidFill>
                  <a:schemeClr val="dk1"/>
                </a:solidFill>
              </a:defRPr>
            </a:lvl4pPr>
            <a:lvl5pPr lvl="4" algn="ctr" rtl="0">
              <a:lnSpc>
                <a:spcPct val="100000"/>
              </a:lnSpc>
              <a:spcBef>
                <a:spcPts val="1600"/>
              </a:spcBef>
              <a:spcAft>
                <a:spcPts val="0"/>
              </a:spcAft>
              <a:buNone/>
              <a:defRPr sz="1100">
                <a:solidFill>
                  <a:schemeClr val="dk1"/>
                </a:solidFill>
              </a:defRPr>
            </a:lvl5pPr>
            <a:lvl6pPr lvl="5" algn="ctr" rtl="0">
              <a:lnSpc>
                <a:spcPct val="100000"/>
              </a:lnSpc>
              <a:spcBef>
                <a:spcPts val="1600"/>
              </a:spcBef>
              <a:spcAft>
                <a:spcPts val="0"/>
              </a:spcAft>
              <a:buNone/>
              <a:defRPr sz="1100">
                <a:solidFill>
                  <a:schemeClr val="dk1"/>
                </a:solidFill>
              </a:defRPr>
            </a:lvl6pPr>
            <a:lvl7pPr lvl="6" algn="ctr" rtl="0">
              <a:lnSpc>
                <a:spcPct val="100000"/>
              </a:lnSpc>
              <a:spcBef>
                <a:spcPts val="1600"/>
              </a:spcBef>
              <a:spcAft>
                <a:spcPts val="0"/>
              </a:spcAft>
              <a:buNone/>
              <a:defRPr sz="1100">
                <a:solidFill>
                  <a:schemeClr val="dk1"/>
                </a:solidFill>
              </a:defRPr>
            </a:lvl7pPr>
            <a:lvl8pPr lvl="7" algn="ctr" rtl="0">
              <a:lnSpc>
                <a:spcPct val="100000"/>
              </a:lnSpc>
              <a:spcBef>
                <a:spcPts val="1600"/>
              </a:spcBef>
              <a:spcAft>
                <a:spcPts val="0"/>
              </a:spcAft>
              <a:buNone/>
              <a:defRPr sz="1100">
                <a:solidFill>
                  <a:schemeClr val="dk1"/>
                </a:solidFill>
              </a:defRPr>
            </a:lvl8pPr>
            <a:lvl9pPr lvl="8" algn="ctr" rtl="0">
              <a:lnSpc>
                <a:spcPct val="100000"/>
              </a:lnSpc>
              <a:spcBef>
                <a:spcPts val="1600"/>
              </a:spcBef>
              <a:spcAft>
                <a:spcPts val="1600"/>
              </a:spcAft>
              <a:buNone/>
              <a:defRPr sz="1100">
                <a:solidFill>
                  <a:schemeClr val="dk1"/>
                </a:solidFill>
              </a:defRPr>
            </a:lvl9pPr>
          </a:lstStyle>
          <a:p>
            <a:endParaRPr dirty="0"/>
          </a:p>
        </p:txBody>
      </p:sp>
      <p:sp>
        <p:nvSpPr>
          <p:cNvPr id="97" name="Google Shape;97;p14"/>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 name="Text Placeholder 2">
            <a:extLst>
              <a:ext uri="{FF2B5EF4-FFF2-40B4-BE49-F238E27FC236}">
                <a16:creationId xmlns:a16="http://schemas.microsoft.com/office/drawing/2014/main" id="{51395FDA-5730-4143-A2DB-B2E48974436B}"/>
              </a:ext>
            </a:extLst>
          </p:cNvPr>
          <p:cNvSpPr>
            <a:spLocks noGrp="1"/>
          </p:cNvSpPr>
          <p:nvPr>
            <p:ph type="body" sz="quarter" idx="13" hasCustomPrompt="1"/>
          </p:nvPr>
        </p:nvSpPr>
        <p:spPr>
          <a:xfrm>
            <a:off x="3778885" y="2464768"/>
            <a:ext cx="1443355" cy="1046113"/>
          </a:xfrm>
        </p:spPr>
        <p:txBody>
          <a:bodyPr/>
          <a:lstStyle>
            <a:lvl1pPr marL="152400" indent="0" algn="ctr">
              <a:buNone/>
              <a:defRPr sz="6000">
                <a:solidFill>
                  <a:schemeClr val="accent3"/>
                </a:solidFill>
                <a:latin typeface="Jockey One" panose="02000506000000020004" pitchFamily="2" charset="0"/>
              </a:defRPr>
            </a:lvl1pPr>
          </a:lstStyle>
          <a:p>
            <a:pPr lvl="0"/>
            <a:r>
              <a:rPr lang="en-US" dirty="0"/>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SUBTITLE + DESIGN 1">
  <p:cSld name="TITLE_1_1_1_1_1_1_2_1_1">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8"/>
        <p:cNvGrpSpPr/>
        <p:nvPr/>
      </p:nvGrpSpPr>
      <p:grpSpPr>
        <a:xfrm>
          <a:off x="0" y="0"/>
          <a:ext cx="0" cy="0"/>
          <a:chOff x="0" y="0"/>
          <a:chExt cx="0" cy="0"/>
        </a:xfrm>
      </p:grpSpPr>
      <p:sp>
        <p:nvSpPr>
          <p:cNvPr id="99" name="Google Shape;99;p15"/>
          <p:cNvSpPr txBox="1">
            <a:spLocks noGrp="1"/>
          </p:cNvSpPr>
          <p:nvPr>
            <p:ph type="subTitle" idx="1"/>
          </p:nvPr>
        </p:nvSpPr>
        <p:spPr>
          <a:xfrm>
            <a:off x="2637600" y="708175"/>
            <a:ext cx="3336600" cy="53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100">
                <a:solidFill>
                  <a:schemeClr val="dk1"/>
                </a:solidFill>
              </a:defRPr>
            </a:lvl1pPr>
            <a:lvl2pPr lvl="1" algn="ctr" rtl="0">
              <a:lnSpc>
                <a:spcPct val="100000"/>
              </a:lnSpc>
              <a:spcBef>
                <a:spcPts val="1600"/>
              </a:spcBef>
              <a:spcAft>
                <a:spcPts val="0"/>
              </a:spcAft>
              <a:buNone/>
              <a:defRPr sz="1100">
                <a:solidFill>
                  <a:schemeClr val="dk1"/>
                </a:solidFill>
              </a:defRPr>
            </a:lvl2pPr>
            <a:lvl3pPr lvl="2" algn="ctr" rtl="0">
              <a:lnSpc>
                <a:spcPct val="100000"/>
              </a:lnSpc>
              <a:spcBef>
                <a:spcPts val="1600"/>
              </a:spcBef>
              <a:spcAft>
                <a:spcPts val="0"/>
              </a:spcAft>
              <a:buNone/>
              <a:defRPr sz="1100">
                <a:solidFill>
                  <a:schemeClr val="dk1"/>
                </a:solidFill>
              </a:defRPr>
            </a:lvl3pPr>
            <a:lvl4pPr lvl="3" algn="ctr" rtl="0">
              <a:lnSpc>
                <a:spcPct val="100000"/>
              </a:lnSpc>
              <a:spcBef>
                <a:spcPts val="1600"/>
              </a:spcBef>
              <a:spcAft>
                <a:spcPts val="0"/>
              </a:spcAft>
              <a:buNone/>
              <a:defRPr sz="1100">
                <a:solidFill>
                  <a:schemeClr val="dk1"/>
                </a:solidFill>
              </a:defRPr>
            </a:lvl4pPr>
            <a:lvl5pPr lvl="4" algn="ctr" rtl="0">
              <a:lnSpc>
                <a:spcPct val="100000"/>
              </a:lnSpc>
              <a:spcBef>
                <a:spcPts val="1600"/>
              </a:spcBef>
              <a:spcAft>
                <a:spcPts val="0"/>
              </a:spcAft>
              <a:buNone/>
              <a:defRPr sz="1100">
                <a:solidFill>
                  <a:schemeClr val="dk1"/>
                </a:solidFill>
              </a:defRPr>
            </a:lvl5pPr>
            <a:lvl6pPr lvl="5" algn="ctr" rtl="0">
              <a:lnSpc>
                <a:spcPct val="100000"/>
              </a:lnSpc>
              <a:spcBef>
                <a:spcPts val="1600"/>
              </a:spcBef>
              <a:spcAft>
                <a:spcPts val="0"/>
              </a:spcAft>
              <a:buNone/>
              <a:defRPr sz="1100">
                <a:solidFill>
                  <a:schemeClr val="dk1"/>
                </a:solidFill>
              </a:defRPr>
            </a:lvl6pPr>
            <a:lvl7pPr lvl="6" algn="ctr" rtl="0">
              <a:lnSpc>
                <a:spcPct val="100000"/>
              </a:lnSpc>
              <a:spcBef>
                <a:spcPts val="1600"/>
              </a:spcBef>
              <a:spcAft>
                <a:spcPts val="0"/>
              </a:spcAft>
              <a:buNone/>
              <a:defRPr sz="1100">
                <a:solidFill>
                  <a:schemeClr val="dk1"/>
                </a:solidFill>
              </a:defRPr>
            </a:lvl7pPr>
            <a:lvl8pPr lvl="7" algn="ctr" rtl="0">
              <a:lnSpc>
                <a:spcPct val="100000"/>
              </a:lnSpc>
              <a:spcBef>
                <a:spcPts val="1600"/>
              </a:spcBef>
              <a:spcAft>
                <a:spcPts val="0"/>
              </a:spcAft>
              <a:buNone/>
              <a:defRPr sz="1100">
                <a:solidFill>
                  <a:schemeClr val="dk1"/>
                </a:solidFill>
              </a:defRPr>
            </a:lvl8pPr>
            <a:lvl9pPr lvl="8" algn="ctr" rtl="0">
              <a:lnSpc>
                <a:spcPct val="100000"/>
              </a:lnSpc>
              <a:spcBef>
                <a:spcPts val="1600"/>
              </a:spcBef>
              <a:spcAft>
                <a:spcPts val="1600"/>
              </a:spcAft>
              <a:buNone/>
              <a:defRPr sz="1100">
                <a:solidFill>
                  <a:schemeClr val="dk1"/>
                </a:solidFill>
              </a:defRPr>
            </a:lvl9pPr>
          </a:lstStyle>
          <a:p>
            <a:endParaRPr/>
          </a:p>
        </p:txBody>
      </p:sp>
      <p:sp>
        <p:nvSpPr>
          <p:cNvPr id="100" name="Google Shape;100;p15"/>
          <p:cNvSpPr txBox="1">
            <a:spLocks noGrp="1"/>
          </p:cNvSpPr>
          <p:nvPr>
            <p:ph type="title"/>
          </p:nvPr>
        </p:nvSpPr>
        <p:spPr>
          <a:xfrm rot="-5400000">
            <a:off x="-2016425" y="2267175"/>
            <a:ext cx="5150100" cy="60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chemeClr val="accent2"/>
                </a:solidFill>
              </a:defRPr>
            </a:lvl1pPr>
            <a:lvl2pPr lvl="1"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2pPr>
            <a:lvl3pPr lvl="2"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3pPr>
            <a:lvl4pPr lvl="3"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4pPr>
            <a:lvl5pPr lvl="4"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5pPr>
            <a:lvl6pPr lvl="5"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6pPr>
            <a:lvl7pPr lvl="6"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7pPr>
            <a:lvl8pPr lvl="7"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8pPr>
            <a:lvl9pPr lvl="8"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9pPr>
          </a:lstStyle>
          <a:p>
            <a:endParaRPr/>
          </a:p>
        </p:txBody>
      </p:sp>
      <p:sp>
        <p:nvSpPr>
          <p:cNvPr id="101" name="Google Shape;101;p15"/>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
  <p:cSld name="TITLE_1_1_1_1_2">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02"/>
        <p:cNvGrpSpPr/>
        <p:nvPr/>
      </p:nvGrpSpPr>
      <p:grpSpPr>
        <a:xfrm>
          <a:off x="0" y="0"/>
          <a:ext cx="0" cy="0"/>
          <a:chOff x="0" y="0"/>
          <a:chExt cx="0" cy="0"/>
        </a:xfrm>
      </p:grpSpPr>
      <p:sp>
        <p:nvSpPr>
          <p:cNvPr id="103" name="Google Shape;103;p16"/>
          <p:cNvSpPr txBox="1">
            <a:spLocks noGrp="1"/>
          </p:cNvSpPr>
          <p:nvPr>
            <p:ph type="subTitle" idx="1"/>
          </p:nvPr>
        </p:nvSpPr>
        <p:spPr>
          <a:xfrm flipH="1">
            <a:off x="2052025" y="782563"/>
            <a:ext cx="1983300" cy="63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a:endParaRPr/>
          </a:p>
        </p:txBody>
      </p:sp>
      <p:sp>
        <p:nvSpPr>
          <p:cNvPr id="104" name="Google Shape;104;p16"/>
          <p:cNvSpPr txBox="1">
            <a:spLocks noGrp="1"/>
          </p:cNvSpPr>
          <p:nvPr>
            <p:ph type="title"/>
          </p:nvPr>
        </p:nvSpPr>
        <p:spPr>
          <a:xfrm rot="-5400000">
            <a:off x="-2016425" y="2267175"/>
            <a:ext cx="5150100" cy="60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chemeClr val="accent2"/>
                </a:solidFill>
              </a:defRPr>
            </a:lvl1pPr>
            <a:lvl2pPr lvl="1"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2pPr>
            <a:lvl3pPr lvl="2"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3pPr>
            <a:lvl4pPr lvl="3"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4pPr>
            <a:lvl5pPr lvl="4"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5pPr>
            <a:lvl6pPr lvl="5"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6pPr>
            <a:lvl7pPr lvl="6"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7pPr>
            <a:lvl8pPr lvl="7"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8pPr>
            <a:lvl9pPr lvl="8" algn="ctr" rtl="0">
              <a:spcBef>
                <a:spcPts val="0"/>
              </a:spcBef>
              <a:spcAft>
                <a:spcPts val="0"/>
              </a:spcAft>
              <a:buNone/>
              <a:defRPr sz="2400">
                <a:solidFill>
                  <a:schemeClr val="accent2"/>
                </a:solidFill>
                <a:latin typeface="Roboto Slab Regular"/>
                <a:ea typeface="Roboto Slab Regular"/>
                <a:cs typeface="Roboto Slab Regular"/>
                <a:sym typeface="Roboto Slab Regular"/>
              </a:defRPr>
            </a:lvl9pPr>
          </a:lstStyle>
          <a:p>
            <a:endParaRPr/>
          </a:p>
        </p:txBody>
      </p:sp>
      <p:sp>
        <p:nvSpPr>
          <p:cNvPr id="105" name="Google Shape;105;p16"/>
          <p:cNvSpPr txBox="1">
            <a:spLocks noGrp="1"/>
          </p:cNvSpPr>
          <p:nvPr>
            <p:ph type="subTitle" idx="2"/>
          </p:nvPr>
        </p:nvSpPr>
        <p:spPr>
          <a:xfrm flipH="1">
            <a:off x="5691825" y="782563"/>
            <a:ext cx="1983300" cy="63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a:endParaRPr/>
          </a:p>
        </p:txBody>
      </p:sp>
      <p:sp>
        <p:nvSpPr>
          <p:cNvPr id="106" name="Google Shape;106;p16"/>
          <p:cNvSpPr txBox="1">
            <a:spLocks noGrp="1"/>
          </p:cNvSpPr>
          <p:nvPr>
            <p:ph type="subTitle" idx="3"/>
          </p:nvPr>
        </p:nvSpPr>
        <p:spPr>
          <a:xfrm flipH="1">
            <a:off x="2052025" y="3190063"/>
            <a:ext cx="1983300" cy="63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a:endParaRPr/>
          </a:p>
        </p:txBody>
      </p:sp>
      <p:sp>
        <p:nvSpPr>
          <p:cNvPr id="107" name="Google Shape;107;p16"/>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userDrawn="1">
  <p:cSld name="CUSTOM_5">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17"/>
        <p:cNvGrpSpPr/>
        <p:nvPr/>
      </p:nvGrpSpPr>
      <p:grpSpPr>
        <a:xfrm>
          <a:off x="0" y="0"/>
          <a:ext cx="0" cy="0"/>
          <a:chOff x="0" y="0"/>
          <a:chExt cx="0" cy="0"/>
        </a:xfrm>
      </p:grpSpPr>
      <p:sp>
        <p:nvSpPr>
          <p:cNvPr id="118" name="Google Shape;118;p19"/>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3" name="background image" descr="A stylized retro drawing of a red megaphone in the lower right corner of the slide with starbursts radiating out the top and left. Dark red dots over the megaphone add texture to the image. " title="background texture">
            <a:extLst>
              <a:ext uri="{FF2B5EF4-FFF2-40B4-BE49-F238E27FC236}">
                <a16:creationId xmlns:a16="http://schemas.microsoft.com/office/drawing/2014/main" id="{9BABCCFE-ADB9-2743-B24C-CF380EBE516A}"/>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a:off x="0" y="0"/>
            <a:ext cx="9144000" cy="5295899"/>
          </a:xfrm>
          <a:prstGeom prst="rect">
            <a:avLst/>
          </a:prstGeom>
          <a:noFill/>
          <a:ln>
            <a:noFill/>
          </a:ln>
        </p:spPr>
      </p:pic>
      <p:sp>
        <p:nvSpPr>
          <p:cNvPr id="4" name="Google Shape;94;p14">
            <a:extLst>
              <a:ext uri="{FF2B5EF4-FFF2-40B4-BE49-F238E27FC236}">
                <a16:creationId xmlns:a16="http://schemas.microsoft.com/office/drawing/2014/main" id="{F0710076-A706-C44B-81A3-2AFD0982A7D2}"/>
              </a:ext>
            </a:extLst>
          </p:cNvPr>
          <p:cNvSpPr txBox="1">
            <a:spLocks noGrp="1"/>
          </p:cNvSpPr>
          <p:nvPr>
            <p:ph type="ctrTitle"/>
          </p:nvPr>
        </p:nvSpPr>
        <p:spPr>
          <a:xfrm>
            <a:off x="627233" y="1216681"/>
            <a:ext cx="5629984" cy="932515"/>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None/>
              <a:defRPr sz="6000">
                <a:solidFill>
                  <a:schemeClr val="accen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dirty="0"/>
          </a:p>
        </p:txBody>
      </p:sp>
      <p:sp>
        <p:nvSpPr>
          <p:cNvPr id="5" name="Google Shape;96;p14">
            <a:extLst>
              <a:ext uri="{FF2B5EF4-FFF2-40B4-BE49-F238E27FC236}">
                <a16:creationId xmlns:a16="http://schemas.microsoft.com/office/drawing/2014/main" id="{F33474F1-B166-4D4A-9ECE-963265A676E8}"/>
              </a:ext>
            </a:extLst>
          </p:cNvPr>
          <p:cNvSpPr txBox="1">
            <a:spLocks noGrp="1"/>
          </p:cNvSpPr>
          <p:nvPr>
            <p:ph type="subTitle" idx="1"/>
          </p:nvPr>
        </p:nvSpPr>
        <p:spPr>
          <a:xfrm>
            <a:off x="627233" y="1912850"/>
            <a:ext cx="5629984" cy="57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accent2"/>
                </a:solidFill>
                <a:latin typeface="Avenir Next Condensed" panose="020B0506020202020204" pitchFamily="34" charset="0"/>
              </a:defRPr>
            </a:lvl1pPr>
            <a:lvl2pPr lvl="1" algn="ctr" rtl="0">
              <a:lnSpc>
                <a:spcPct val="100000"/>
              </a:lnSpc>
              <a:spcBef>
                <a:spcPts val="1600"/>
              </a:spcBef>
              <a:spcAft>
                <a:spcPts val="0"/>
              </a:spcAft>
              <a:buNone/>
              <a:defRPr sz="1100">
                <a:solidFill>
                  <a:schemeClr val="dk1"/>
                </a:solidFill>
              </a:defRPr>
            </a:lvl2pPr>
            <a:lvl3pPr lvl="2" algn="ctr" rtl="0">
              <a:lnSpc>
                <a:spcPct val="100000"/>
              </a:lnSpc>
              <a:spcBef>
                <a:spcPts val="1600"/>
              </a:spcBef>
              <a:spcAft>
                <a:spcPts val="0"/>
              </a:spcAft>
              <a:buNone/>
              <a:defRPr sz="1100">
                <a:solidFill>
                  <a:schemeClr val="dk1"/>
                </a:solidFill>
              </a:defRPr>
            </a:lvl3pPr>
            <a:lvl4pPr lvl="3" algn="ctr" rtl="0">
              <a:lnSpc>
                <a:spcPct val="100000"/>
              </a:lnSpc>
              <a:spcBef>
                <a:spcPts val="1600"/>
              </a:spcBef>
              <a:spcAft>
                <a:spcPts val="0"/>
              </a:spcAft>
              <a:buNone/>
              <a:defRPr sz="1100">
                <a:solidFill>
                  <a:schemeClr val="dk1"/>
                </a:solidFill>
              </a:defRPr>
            </a:lvl4pPr>
            <a:lvl5pPr lvl="4" algn="ctr" rtl="0">
              <a:lnSpc>
                <a:spcPct val="100000"/>
              </a:lnSpc>
              <a:spcBef>
                <a:spcPts val="1600"/>
              </a:spcBef>
              <a:spcAft>
                <a:spcPts val="0"/>
              </a:spcAft>
              <a:buNone/>
              <a:defRPr sz="1100">
                <a:solidFill>
                  <a:schemeClr val="dk1"/>
                </a:solidFill>
              </a:defRPr>
            </a:lvl5pPr>
            <a:lvl6pPr lvl="5" algn="ctr" rtl="0">
              <a:lnSpc>
                <a:spcPct val="100000"/>
              </a:lnSpc>
              <a:spcBef>
                <a:spcPts val="1600"/>
              </a:spcBef>
              <a:spcAft>
                <a:spcPts val="0"/>
              </a:spcAft>
              <a:buNone/>
              <a:defRPr sz="1100">
                <a:solidFill>
                  <a:schemeClr val="dk1"/>
                </a:solidFill>
              </a:defRPr>
            </a:lvl6pPr>
            <a:lvl7pPr lvl="6" algn="ctr" rtl="0">
              <a:lnSpc>
                <a:spcPct val="100000"/>
              </a:lnSpc>
              <a:spcBef>
                <a:spcPts val="1600"/>
              </a:spcBef>
              <a:spcAft>
                <a:spcPts val="0"/>
              </a:spcAft>
              <a:buNone/>
              <a:defRPr sz="1100">
                <a:solidFill>
                  <a:schemeClr val="dk1"/>
                </a:solidFill>
              </a:defRPr>
            </a:lvl7pPr>
            <a:lvl8pPr lvl="7" algn="ctr" rtl="0">
              <a:lnSpc>
                <a:spcPct val="100000"/>
              </a:lnSpc>
              <a:spcBef>
                <a:spcPts val="1600"/>
              </a:spcBef>
              <a:spcAft>
                <a:spcPts val="0"/>
              </a:spcAft>
              <a:buNone/>
              <a:defRPr sz="1100">
                <a:solidFill>
                  <a:schemeClr val="dk1"/>
                </a:solidFill>
              </a:defRPr>
            </a:lvl8pPr>
            <a:lvl9pPr lvl="8" algn="ctr" rtl="0">
              <a:lnSpc>
                <a:spcPct val="100000"/>
              </a:lnSpc>
              <a:spcBef>
                <a:spcPts val="1600"/>
              </a:spcBef>
              <a:spcAft>
                <a:spcPts val="1600"/>
              </a:spcAft>
              <a:buNone/>
              <a:defRPr sz="1100">
                <a:solidFill>
                  <a:schemeClr val="dk1"/>
                </a:solidFill>
              </a:defRPr>
            </a:lvl9pPr>
          </a:lstStyle>
          <a:p>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6">
    <p:bg>
      <p:bgPr>
        <a:noFill/>
        <a:effectLst/>
      </p:bgPr>
    </p:bg>
    <p:spTree>
      <p:nvGrpSpPr>
        <p:cNvPr id="1" name="Shape 119"/>
        <p:cNvGrpSpPr/>
        <p:nvPr/>
      </p:nvGrpSpPr>
      <p:grpSpPr>
        <a:xfrm>
          <a:off x="0" y="0"/>
          <a:ext cx="0" cy="0"/>
          <a:chOff x="0" y="0"/>
          <a:chExt cx="0" cy="0"/>
        </a:xfrm>
      </p:grpSpPr>
      <p:sp>
        <p:nvSpPr>
          <p:cNvPr id="120" name="Google Shape;120;p20"/>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Jockey One"/>
              <a:buNone/>
              <a:defRPr sz="2800">
                <a:latin typeface="Jockey One"/>
                <a:ea typeface="Jockey One"/>
                <a:cs typeface="Jockey One"/>
                <a:sym typeface="Jockey One"/>
              </a:defRPr>
            </a:lvl1pPr>
            <a:lvl2pPr lvl="1">
              <a:spcBef>
                <a:spcPts val="0"/>
              </a:spcBef>
              <a:spcAft>
                <a:spcPts val="0"/>
              </a:spcAft>
              <a:buSzPts val="2800"/>
              <a:buFont typeface="Jockey One"/>
              <a:buNone/>
              <a:defRPr sz="2800">
                <a:latin typeface="Jockey One"/>
                <a:ea typeface="Jockey One"/>
                <a:cs typeface="Jockey One"/>
                <a:sym typeface="Jockey One"/>
              </a:defRPr>
            </a:lvl2pPr>
            <a:lvl3pPr lvl="2">
              <a:spcBef>
                <a:spcPts val="0"/>
              </a:spcBef>
              <a:spcAft>
                <a:spcPts val="0"/>
              </a:spcAft>
              <a:buSzPts val="2800"/>
              <a:buFont typeface="Jockey One"/>
              <a:buNone/>
              <a:defRPr sz="2800">
                <a:latin typeface="Jockey One"/>
                <a:ea typeface="Jockey One"/>
                <a:cs typeface="Jockey One"/>
                <a:sym typeface="Jockey One"/>
              </a:defRPr>
            </a:lvl3pPr>
            <a:lvl4pPr lvl="3">
              <a:spcBef>
                <a:spcPts val="0"/>
              </a:spcBef>
              <a:spcAft>
                <a:spcPts val="0"/>
              </a:spcAft>
              <a:buSzPts val="2800"/>
              <a:buFont typeface="Jockey One"/>
              <a:buNone/>
              <a:defRPr sz="2800">
                <a:latin typeface="Jockey One"/>
                <a:ea typeface="Jockey One"/>
                <a:cs typeface="Jockey One"/>
                <a:sym typeface="Jockey One"/>
              </a:defRPr>
            </a:lvl4pPr>
            <a:lvl5pPr lvl="4">
              <a:spcBef>
                <a:spcPts val="0"/>
              </a:spcBef>
              <a:spcAft>
                <a:spcPts val="0"/>
              </a:spcAft>
              <a:buSzPts val="2800"/>
              <a:buFont typeface="Jockey One"/>
              <a:buNone/>
              <a:defRPr sz="2800">
                <a:latin typeface="Jockey One"/>
                <a:ea typeface="Jockey One"/>
                <a:cs typeface="Jockey One"/>
                <a:sym typeface="Jockey One"/>
              </a:defRPr>
            </a:lvl5pPr>
            <a:lvl6pPr lvl="5">
              <a:spcBef>
                <a:spcPts val="0"/>
              </a:spcBef>
              <a:spcAft>
                <a:spcPts val="0"/>
              </a:spcAft>
              <a:buSzPts val="2800"/>
              <a:buFont typeface="Jockey One"/>
              <a:buNone/>
              <a:defRPr sz="2800">
                <a:latin typeface="Jockey One"/>
                <a:ea typeface="Jockey One"/>
                <a:cs typeface="Jockey One"/>
                <a:sym typeface="Jockey One"/>
              </a:defRPr>
            </a:lvl6pPr>
            <a:lvl7pPr lvl="6">
              <a:spcBef>
                <a:spcPts val="0"/>
              </a:spcBef>
              <a:spcAft>
                <a:spcPts val="0"/>
              </a:spcAft>
              <a:buSzPts val="2800"/>
              <a:buFont typeface="Jockey One"/>
              <a:buNone/>
              <a:defRPr sz="2800">
                <a:latin typeface="Jockey One"/>
                <a:ea typeface="Jockey One"/>
                <a:cs typeface="Jockey One"/>
                <a:sym typeface="Jockey One"/>
              </a:defRPr>
            </a:lvl7pPr>
            <a:lvl8pPr lvl="7">
              <a:spcBef>
                <a:spcPts val="0"/>
              </a:spcBef>
              <a:spcAft>
                <a:spcPts val="0"/>
              </a:spcAft>
              <a:buSzPts val="2800"/>
              <a:buFont typeface="Jockey One"/>
              <a:buNone/>
              <a:defRPr sz="2800">
                <a:latin typeface="Jockey One"/>
                <a:ea typeface="Jockey One"/>
                <a:cs typeface="Jockey One"/>
                <a:sym typeface="Jockey One"/>
              </a:defRPr>
            </a:lvl8pPr>
            <a:lvl9pPr lvl="8">
              <a:spcBef>
                <a:spcPts val="0"/>
              </a:spcBef>
              <a:spcAft>
                <a:spcPts val="0"/>
              </a:spcAft>
              <a:buSzPts val="2800"/>
              <a:buFont typeface="Jockey One"/>
              <a:buNone/>
              <a:defRPr sz="2800">
                <a:latin typeface="Jockey One"/>
                <a:ea typeface="Jockey One"/>
                <a:cs typeface="Jockey One"/>
                <a:sym typeface="Jockey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Hind Vadodara Light"/>
              <a:buChar char="●"/>
              <a:defRPr sz="1200">
                <a:latin typeface="Hind Vadodara Light"/>
                <a:ea typeface="Hind Vadodara Light"/>
                <a:cs typeface="Hind Vadodara Light"/>
                <a:sym typeface="Hind Vadodara Light"/>
              </a:defRPr>
            </a:lvl1pPr>
            <a:lvl2pPr marL="914400" lvl="1"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2pPr>
            <a:lvl3pPr marL="1371600" lvl="2"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3pPr>
            <a:lvl4pPr marL="1828800" lvl="3"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4pPr>
            <a:lvl5pPr marL="2286000" lvl="4"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5pPr>
            <a:lvl6pPr marL="2743200" lvl="5"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6pPr>
            <a:lvl7pPr marL="3200400" lvl="6"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7pPr>
            <a:lvl8pPr marL="3657600" lvl="7" indent="-304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8pPr>
            <a:lvl9pPr marL="4114800" lvl="8" indent="-304800">
              <a:lnSpc>
                <a:spcPct val="115000"/>
              </a:lnSpc>
              <a:spcBef>
                <a:spcPts val="1600"/>
              </a:spcBef>
              <a:spcAft>
                <a:spcPts val="1600"/>
              </a:spcAft>
              <a:buSzPts val="1200"/>
              <a:buFont typeface="Hind Vadodara Light"/>
              <a:buChar char="■"/>
              <a:defRPr sz="1200">
                <a:latin typeface="Hind Vadodara Light"/>
                <a:ea typeface="Hind Vadodara Light"/>
                <a:cs typeface="Hind Vadodara Light"/>
                <a:sym typeface="Hind Vadodara Light"/>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1"/>
                </a:solidFill>
                <a:latin typeface="Hind Vadodara Light"/>
                <a:ea typeface="Hind Vadodara Light"/>
                <a:cs typeface="Hind Vadodara Light"/>
                <a:sym typeface="Hind Vadodara Light"/>
              </a:defRPr>
            </a:lvl1pPr>
            <a:lvl2pPr lvl="1" algn="r">
              <a:buNone/>
              <a:defRPr sz="1300">
                <a:solidFill>
                  <a:schemeClr val="accent1"/>
                </a:solidFill>
                <a:latin typeface="Hind Vadodara Light"/>
                <a:ea typeface="Hind Vadodara Light"/>
                <a:cs typeface="Hind Vadodara Light"/>
                <a:sym typeface="Hind Vadodara Light"/>
              </a:defRPr>
            </a:lvl2pPr>
            <a:lvl3pPr lvl="2" algn="r">
              <a:buNone/>
              <a:defRPr sz="1300">
                <a:solidFill>
                  <a:schemeClr val="accent1"/>
                </a:solidFill>
                <a:latin typeface="Hind Vadodara Light"/>
                <a:ea typeface="Hind Vadodara Light"/>
                <a:cs typeface="Hind Vadodara Light"/>
                <a:sym typeface="Hind Vadodara Light"/>
              </a:defRPr>
            </a:lvl3pPr>
            <a:lvl4pPr lvl="3" algn="r">
              <a:buNone/>
              <a:defRPr sz="1300">
                <a:solidFill>
                  <a:schemeClr val="accent1"/>
                </a:solidFill>
                <a:latin typeface="Hind Vadodara Light"/>
                <a:ea typeface="Hind Vadodara Light"/>
                <a:cs typeface="Hind Vadodara Light"/>
                <a:sym typeface="Hind Vadodara Light"/>
              </a:defRPr>
            </a:lvl4pPr>
            <a:lvl5pPr lvl="4" algn="r">
              <a:buNone/>
              <a:defRPr sz="1300">
                <a:solidFill>
                  <a:schemeClr val="accent1"/>
                </a:solidFill>
                <a:latin typeface="Hind Vadodara Light"/>
                <a:ea typeface="Hind Vadodara Light"/>
                <a:cs typeface="Hind Vadodara Light"/>
                <a:sym typeface="Hind Vadodara Light"/>
              </a:defRPr>
            </a:lvl5pPr>
            <a:lvl6pPr lvl="5" algn="r">
              <a:buNone/>
              <a:defRPr sz="1300">
                <a:solidFill>
                  <a:schemeClr val="accent1"/>
                </a:solidFill>
                <a:latin typeface="Hind Vadodara Light"/>
                <a:ea typeface="Hind Vadodara Light"/>
                <a:cs typeface="Hind Vadodara Light"/>
                <a:sym typeface="Hind Vadodara Light"/>
              </a:defRPr>
            </a:lvl6pPr>
            <a:lvl7pPr lvl="6" algn="r">
              <a:buNone/>
              <a:defRPr sz="1300">
                <a:solidFill>
                  <a:schemeClr val="accent1"/>
                </a:solidFill>
                <a:latin typeface="Hind Vadodara Light"/>
                <a:ea typeface="Hind Vadodara Light"/>
                <a:cs typeface="Hind Vadodara Light"/>
                <a:sym typeface="Hind Vadodara Light"/>
              </a:defRPr>
            </a:lvl7pPr>
            <a:lvl8pPr lvl="7" algn="r">
              <a:buNone/>
              <a:defRPr sz="1300">
                <a:solidFill>
                  <a:schemeClr val="accent1"/>
                </a:solidFill>
                <a:latin typeface="Hind Vadodara Light"/>
                <a:ea typeface="Hind Vadodara Light"/>
                <a:cs typeface="Hind Vadodara Light"/>
                <a:sym typeface="Hind Vadodara Light"/>
              </a:defRPr>
            </a:lvl8pPr>
            <a:lvl9pPr lvl="8" algn="r">
              <a:buNone/>
              <a:defRPr sz="1300">
                <a:solidFill>
                  <a:schemeClr val="accent1"/>
                </a:solidFill>
                <a:latin typeface="Hind Vadodara Light"/>
                <a:ea typeface="Hind Vadodara Light"/>
                <a:cs typeface="Hind Vadodara Light"/>
                <a:sym typeface="Hind Vadodara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7" r:id="rId3"/>
    <p:sldLayoutId id="2147483659" r:id="rId4"/>
    <p:sldLayoutId id="2147483660" r:id="rId5"/>
    <p:sldLayoutId id="2147483661" r:id="rId6"/>
    <p:sldLayoutId id="2147483662" r:id="rId7"/>
    <p:sldLayoutId id="2147483665" r:id="rId8"/>
    <p:sldLayoutId id="2147483666"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7.tif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jpeg"/><Relationship Id="rId7" Type="http://schemas.openxmlformats.org/officeDocument/2006/relationships/image" Target="../media/image32.jpe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31.jpeg"/><Relationship Id="rId5" Type="http://schemas.openxmlformats.org/officeDocument/2006/relationships/image" Target="../media/image30.jpeg"/><Relationship Id="rId4" Type="http://schemas.openxmlformats.org/officeDocument/2006/relationships/image" Target="../media/image29.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screen">
            <a:alphaModFix/>
            <a:extLst>
              <a:ext uri="{28A0092B-C50C-407E-A947-70E740481C1C}">
                <a14:useLocalDpi xmlns:a14="http://schemas.microsoft.com/office/drawing/2010/main"/>
              </a:ext>
            </a:extLst>
          </a:blip>
          <a:stretch>
            <a:fillRect/>
          </a:stretch>
        </a:blipFill>
        <a:effectLst/>
      </p:bgPr>
    </p:bg>
    <p:spTree>
      <p:nvGrpSpPr>
        <p:cNvPr id="1" name="Shape 124"/>
        <p:cNvGrpSpPr/>
        <p:nvPr/>
      </p:nvGrpSpPr>
      <p:grpSpPr>
        <a:xfrm>
          <a:off x="0" y="0"/>
          <a:ext cx="0" cy="0"/>
          <a:chOff x="0" y="0"/>
          <a:chExt cx="0" cy="0"/>
        </a:xfrm>
      </p:grpSpPr>
      <p:sp>
        <p:nvSpPr>
          <p:cNvPr id="125" name="background shape" descr="background color" title="background color"/>
          <p:cNvSpPr/>
          <p:nvPr/>
        </p:nvSpPr>
        <p:spPr>
          <a:xfrm>
            <a:off x="696800" y="653900"/>
            <a:ext cx="6258425" cy="3446750"/>
          </a:xfrm>
          <a:prstGeom prst="flowChartManualInpu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title"/>
          <p:cNvSpPr txBox="1">
            <a:spLocks noGrp="1"/>
          </p:cNvSpPr>
          <p:nvPr>
            <p:ph type="ctrTitle" idx="4294967295"/>
          </p:nvPr>
        </p:nvSpPr>
        <p:spPr>
          <a:xfrm>
            <a:off x="952600" y="1296375"/>
            <a:ext cx="5418000" cy="23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chemeClr val="accent4"/>
                </a:solidFill>
              </a:rPr>
              <a:t>CONSCIOUS UNCOUPLING</a:t>
            </a:r>
            <a:endParaRPr sz="6000" dirty="0">
              <a:solidFill>
                <a:schemeClr val="accent4"/>
              </a:solidFill>
            </a:endParaRPr>
          </a:p>
        </p:txBody>
      </p:sp>
      <p:sp>
        <p:nvSpPr>
          <p:cNvPr id="127" name="content"/>
          <p:cNvSpPr txBox="1">
            <a:spLocks noGrp="1"/>
          </p:cNvSpPr>
          <p:nvPr>
            <p:ph type="subTitle" idx="4294967295"/>
          </p:nvPr>
        </p:nvSpPr>
        <p:spPr>
          <a:xfrm>
            <a:off x="993750" y="3189975"/>
            <a:ext cx="5802300" cy="10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4"/>
                </a:solidFill>
                <a:latin typeface="Avenir Next Condensed" panose="020B0506020202020204" pitchFamily="34" charset="0"/>
                <a:ea typeface="Hind Vadodara"/>
                <a:cs typeface="Arial" panose="020B0604020202020204" pitchFamily="34" charset="0"/>
                <a:sym typeface="Hind Vadodara"/>
              </a:rPr>
              <a:t>Innovative ways to separate user habits from user needs  </a:t>
            </a:r>
            <a:endParaRPr sz="1800" dirty="0">
              <a:solidFill>
                <a:schemeClr val="accent4"/>
              </a:solidFill>
              <a:latin typeface="Avenir Next Condensed" panose="020B0506020202020204" pitchFamily="34" charset="0"/>
              <a:ea typeface="Hind Vadodara"/>
              <a:cs typeface="Arial" panose="020B0604020202020204" pitchFamily="34" charset="0"/>
              <a:sym typeface="Hind Vadodara"/>
            </a:endParaRPr>
          </a:p>
        </p:txBody>
      </p:sp>
      <p:sp>
        <p:nvSpPr>
          <p:cNvPr id="128" name="page number" hidden="1"/>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CB770-9125-6F49-8366-CEBF4C02FF41}"/>
              </a:ext>
            </a:extLst>
          </p:cNvPr>
          <p:cNvSpPr>
            <a:spLocks noGrp="1"/>
          </p:cNvSpPr>
          <p:nvPr>
            <p:ph type="ctrTitle"/>
          </p:nvPr>
        </p:nvSpPr>
        <p:spPr/>
        <p:txBody>
          <a:bodyPr/>
          <a:lstStyle/>
          <a:p>
            <a:r>
              <a:rPr lang="en-US"/>
              <a:t>HOW HABITS BECOME DOGMA</a:t>
            </a:r>
            <a:endParaRPr lang="en-US" dirty="0"/>
          </a:p>
        </p:txBody>
      </p:sp>
      <p:sp>
        <p:nvSpPr>
          <p:cNvPr id="3" name="Subtitle 2">
            <a:extLst>
              <a:ext uri="{FF2B5EF4-FFF2-40B4-BE49-F238E27FC236}">
                <a16:creationId xmlns:a16="http://schemas.microsoft.com/office/drawing/2014/main" id="{43ECC047-0D66-834E-A320-4719A736CDA1}"/>
              </a:ext>
            </a:extLst>
          </p:cNvPr>
          <p:cNvSpPr>
            <a:spLocks noGrp="1"/>
          </p:cNvSpPr>
          <p:nvPr>
            <p:ph type="subTitle" idx="1"/>
          </p:nvPr>
        </p:nvSpPr>
        <p:spPr/>
        <p:txBody>
          <a:bodyPr/>
          <a:lstStyle/>
          <a:p>
            <a:r>
              <a:rPr lang="en-US"/>
              <a:t>Avoiding the “that’s how we’ve always done it” trap</a:t>
            </a:r>
            <a:endParaRPr lang="en-US" dirty="0"/>
          </a:p>
        </p:txBody>
      </p:sp>
      <p:sp>
        <p:nvSpPr>
          <p:cNvPr id="5" name="Text Placeholder 4">
            <a:extLst>
              <a:ext uri="{FF2B5EF4-FFF2-40B4-BE49-F238E27FC236}">
                <a16:creationId xmlns:a16="http://schemas.microsoft.com/office/drawing/2014/main" id="{81914B0C-D25C-0444-A04E-6413BFA04CDC}"/>
              </a:ext>
            </a:extLst>
          </p:cNvPr>
          <p:cNvSpPr>
            <a:spLocks noGrp="1"/>
          </p:cNvSpPr>
          <p:nvPr>
            <p:ph type="body" sz="quarter" idx="13"/>
          </p:nvPr>
        </p:nvSpPr>
        <p:spPr/>
        <p:txBody>
          <a:bodyPr/>
          <a:lstStyle/>
          <a:p>
            <a:r>
              <a:rPr lang="en-US"/>
              <a:t>02</a:t>
            </a:r>
            <a:endParaRPr lang="en-US" dirty="0"/>
          </a:p>
        </p:txBody>
      </p:sp>
      <p:sp>
        <p:nvSpPr>
          <p:cNvPr id="4" name="Slide Number Placeholder 3">
            <a:extLst>
              <a:ext uri="{FF2B5EF4-FFF2-40B4-BE49-F238E27FC236}">
                <a16:creationId xmlns:a16="http://schemas.microsoft.com/office/drawing/2014/main" id="{25D80358-C96C-994D-9ADE-A59A6E2F988C}"/>
              </a:ext>
            </a:extLst>
          </p:cNvPr>
          <p:cNvSpPr>
            <a:spLocks noGrp="1"/>
          </p:cNvSpPr>
          <p:nvPr>
            <p:ph type="sldNum" idx="12"/>
          </p:nvPr>
        </p:nvSpPr>
        <p:spPr/>
        <p:txBody>
          <a:bodyPr/>
          <a:lstStyle/>
          <a:p>
            <a:pPr lvl="0"/>
            <a:fld id="{00000000-1234-1234-1234-123412341234}" type="slidenum">
              <a:rPr lang="en" smtClean="0">
                <a:solidFill>
                  <a:schemeClr val="accent3"/>
                </a:solidFill>
              </a:rPr>
              <a:pPr lvl="0"/>
              <a:t>10</a:t>
            </a:fld>
            <a:endParaRPr lang="en">
              <a:solidFill>
                <a:schemeClr val="accent3"/>
              </a:solidFill>
            </a:endParaRPr>
          </a:p>
        </p:txBody>
      </p:sp>
    </p:spTree>
    <p:extLst>
      <p:ext uri="{BB962C8B-B14F-4D97-AF65-F5344CB8AC3E}">
        <p14:creationId xmlns:p14="http://schemas.microsoft.com/office/powerpoint/2010/main" val="1667287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WORKAROUNDS &amp; TRADITIONS</a:t>
            </a:r>
          </a:p>
        </p:txBody>
      </p:sp>
      <p:sp>
        <p:nvSpPr>
          <p:cNvPr id="22" name="background color" descr="background color" title="background color">
            <a:extLst>
              <a:ext uri="{FF2B5EF4-FFF2-40B4-BE49-F238E27FC236}">
                <a16:creationId xmlns:a16="http://schemas.microsoft.com/office/drawing/2014/main" id="{8AE7687E-F400-004D-A71C-1C4ED72D45C4}"/>
              </a:ext>
            </a:extLst>
          </p:cNvPr>
          <p:cNvSpPr/>
          <p:nvPr/>
        </p:nvSpPr>
        <p:spPr>
          <a:xfrm>
            <a:off x="1318091" y="1906642"/>
            <a:ext cx="2943138" cy="1090505"/>
          </a:xfrm>
          <a:custGeom>
            <a:avLst/>
            <a:gdLst/>
            <a:ahLst/>
            <a:cxnLst/>
            <a:rect l="l" t="t" r="r" b="b"/>
            <a:pathLst>
              <a:path w="45600" h="24700" extrusionOk="0">
                <a:moveTo>
                  <a:pt x="1358" y="0"/>
                </a:moveTo>
                <a:lnTo>
                  <a:pt x="5429" y="0"/>
                </a:lnTo>
                <a:lnTo>
                  <a:pt x="43700" y="1900"/>
                </a:lnTo>
                <a:lnTo>
                  <a:pt x="45600" y="24700"/>
                </a:lnTo>
                <a:lnTo>
                  <a:pt x="0" y="24157"/>
                </a:lnTo>
                <a:close/>
              </a:path>
            </a:pathLst>
          </a:custGeom>
          <a:solidFill>
            <a:schemeClr val="accent1"/>
          </a:solidFill>
          <a:ln>
            <a:noFill/>
          </a:ln>
        </p:spPr>
      </p:sp>
      <p:sp>
        <p:nvSpPr>
          <p:cNvPr id="26" name="TextBox 25">
            <a:extLst>
              <a:ext uri="{FF2B5EF4-FFF2-40B4-BE49-F238E27FC236}">
                <a16:creationId xmlns:a16="http://schemas.microsoft.com/office/drawing/2014/main" id="{D2F5AB7F-FEBA-304F-873D-E43BEB62BAAE}"/>
              </a:ext>
            </a:extLst>
          </p:cNvPr>
          <p:cNvSpPr txBox="1"/>
          <p:nvPr/>
        </p:nvSpPr>
        <p:spPr>
          <a:xfrm>
            <a:off x="1581327" y="2023212"/>
            <a:ext cx="2804160" cy="338554"/>
          </a:xfrm>
          <a:prstGeom prst="rect">
            <a:avLst/>
          </a:prstGeom>
          <a:noFill/>
        </p:spPr>
        <p:txBody>
          <a:bodyPr wrap="square" rtlCol="0">
            <a:spAutoFit/>
          </a:bodyPr>
          <a:lstStyle/>
          <a:p>
            <a:r>
              <a:rPr lang="en-US" sz="1600" dirty="0">
                <a:solidFill>
                  <a:schemeClr val="accent3"/>
                </a:solidFill>
                <a:latin typeface="Jockey One" panose="02000506000000020004" pitchFamily="2" charset="0"/>
              </a:rPr>
              <a:t>WORKAROUNDS</a:t>
            </a:r>
          </a:p>
        </p:txBody>
      </p:sp>
      <p:sp>
        <p:nvSpPr>
          <p:cNvPr id="27" name="TextBox 26">
            <a:extLst>
              <a:ext uri="{FF2B5EF4-FFF2-40B4-BE49-F238E27FC236}">
                <a16:creationId xmlns:a16="http://schemas.microsoft.com/office/drawing/2014/main" id="{5952DB66-2ABE-EE4C-84F6-BB8E3518DB12}"/>
              </a:ext>
            </a:extLst>
          </p:cNvPr>
          <p:cNvSpPr txBox="1"/>
          <p:nvPr/>
        </p:nvSpPr>
        <p:spPr>
          <a:xfrm>
            <a:off x="1581326" y="2320042"/>
            <a:ext cx="2371373" cy="492443"/>
          </a:xfrm>
          <a:prstGeom prst="rect">
            <a:avLst/>
          </a:prstGeom>
          <a:noFill/>
        </p:spPr>
        <p:txBody>
          <a:bodyPr wrap="square" rtlCol="0">
            <a:spAutoFit/>
          </a:bodyPr>
          <a:lstStyle>
            <a:defPPr marR="0" lvl="0" algn="l" rtl="0">
              <a:lnSpc>
                <a:spcPct val="100000"/>
              </a:lnSpc>
              <a:spcBef>
                <a:spcPts val="0"/>
              </a:spcBef>
              <a:spcAft>
                <a:spcPts val="0"/>
              </a:spcAft>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olidFill>
                  <a:schemeClr val="accent3"/>
                </a:solidFill>
                <a:sym typeface="Hind Vadodara"/>
              </a:rPr>
              <a:t>Solve the immediate problem without removing the obstacle</a:t>
            </a:r>
          </a:p>
        </p:txBody>
      </p:sp>
      <p:sp>
        <p:nvSpPr>
          <p:cNvPr id="23" name="line" descr="connector line" title="line">
            <a:extLst>
              <a:ext uri="{FF2B5EF4-FFF2-40B4-BE49-F238E27FC236}">
                <a16:creationId xmlns:a16="http://schemas.microsoft.com/office/drawing/2014/main" id="{2609903C-D7AB-DF48-B4EC-CC0C45CB2925}"/>
              </a:ext>
            </a:extLst>
          </p:cNvPr>
          <p:cNvSpPr/>
          <p:nvPr/>
        </p:nvSpPr>
        <p:spPr>
          <a:xfrm>
            <a:off x="3199777" y="1099275"/>
            <a:ext cx="1682603" cy="705700"/>
          </a:xfrm>
          <a:custGeom>
            <a:avLst/>
            <a:gdLst/>
            <a:ahLst/>
            <a:cxnLst/>
            <a:rect l="l" t="t" r="r" b="b"/>
            <a:pathLst>
              <a:path w="82785" h="28228" extrusionOk="0">
                <a:moveTo>
                  <a:pt x="0" y="28228"/>
                </a:moveTo>
                <a:lnTo>
                  <a:pt x="20900" y="0"/>
                </a:lnTo>
                <a:lnTo>
                  <a:pt x="82785" y="0"/>
                </a:lnTo>
              </a:path>
            </a:pathLst>
          </a:custGeom>
          <a:noFill/>
          <a:ln w="9525" cap="flat" cmpd="sng">
            <a:solidFill>
              <a:schemeClr val="accent2"/>
            </a:solidFill>
            <a:prstDash val="solid"/>
            <a:round/>
            <a:headEnd type="none" w="med" len="med"/>
            <a:tailEnd type="none" w="med" len="med"/>
          </a:ln>
        </p:spPr>
      </p:sp>
      <p:grpSp>
        <p:nvGrpSpPr>
          <p:cNvPr id="28" name="item" descr="number 1" title="number">
            <a:extLst>
              <a:ext uri="{FF2B5EF4-FFF2-40B4-BE49-F238E27FC236}">
                <a16:creationId xmlns:a16="http://schemas.microsoft.com/office/drawing/2014/main" id="{BD391883-58A7-3842-AFFF-FF9BD8990171}"/>
              </a:ext>
            </a:extLst>
          </p:cNvPr>
          <p:cNvGrpSpPr/>
          <p:nvPr/>
        </p:nvGrpSpPr>
        <p:grpSpPr>
          <a:xfrm>
            <a:off x="4844935" y="894111"/>
            <a:ext cx="587100" cy="420700"/>
            <a:chOff x="5143702" y="894111"/>
            <a:chExt cx="587100" cy="420700"/>
          </a:xfrm>
        </p:grpSpPr>
        <p:sp>
          <p:nvSpPr>
            <p:cNvPr id="29" name="background shape">
              <a:extLst>
                <a:ext uri="{FF2B5EF4-FFF2-40B4-BE49-F238E27FC236}">
                  <a16:creationId xmlns:a16="http://schemas.microsoft.com/office/drawing/2014/main" id="{35B44D27-B2D5-E042-B2F7-6DEC910BFC26}"/>
                </a:ext>
              </a:extLst>
            </p:cNvPr>
            <p:cNvSpPr/>
            <p:nvPr/>
          </p:nvSpPr>
          <p:spPr>
            <a:xfrm>
              <a:off x="5371177" y="8941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0" name="number">
              <a:extLst>
                <a:ext uri="{FF2B5EF4-FFF2-40B4-BE49-F238E27FC236}">
                  <a16:creationId xmlns:a16="http://schemas.microsoft.com/office/drawing/2014/main" id="{57B1B63C-7F65-6840-BAD1-E7E41301829E}"/>
                </a:ext>
              </a:extLst>
            </p:cNvPr>
            <p:cNvSpPr txBox="1"/>
            <p:nvPr/>
          </p:nvSpPr>
          <p:spPr>
            <a:xfrm>
              <a:off x="5143702" y="10230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01</a:t>
              </a:r>
              <a:endParaRPr dirty="0">
                <a:solidFill>
                  <a:schemeClr val="accent3"/>
                </a:solidFill>
                <a:latin typeface="Jockey One"/>
                <a:ea typeface="Jockey One"/>
                <a:cs typeface="Jockey One"/>
                <a:sym typeface="Jockey One"/>
              </a:endParaRPr>
            </a:p>
          </p:txBody>
        </p:sp>
      </p:grpSp>
      <p:sp>
        <p:nvSpPr>
          <p:cNvPr id="16" name="TextBox 15">
            <a:extLst>
              <a:ext uri="{FF2B5EF4-FFF2-40B4-BE49-F238E27FC236}">
                <a16:creationId xmlns:a16="http://schemas.microsoft.com/office/drawing/2014/main" id="{F420F797-BAA5-9F41-BA7E-552903E40D1C}"/>
              </a:ext>
            </a:extLst>
          </p:cNvPr>
          <p:cNvSpPr txBox="1"/>
          <p:nvPr/>
        </p:nvSpPr>
        <p:spPr>
          <a:xfrm>
            <a:off x="5533132" y="804908"/>
            <a:ext cx="3442818" cy="707886"/>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PROMPTED BY SYSTEM LIMITATIONS </a:t>
            </a:r>
          </a:p>
          <a:p>
            <a:endParaRPr lang="en-US" sz="2000" dirty="0">
              <a:solidFill>
                <a:schemeClr val="accent1"/>
              </a:solidFill>
              <a:latin typeface="Jockey One" panose="02000506000000020004" pitchFamily="2" charset="0"/>
            </a:endParaRPr>
          </a:p>
        </p:txBody>
      </p:sp>
      <p:sp>
        <p:nvSpPr>
          <p:cNvPr id="17" name="TextBox 16">
            <a:extLst>
              <a:ext uri="{FF2B5EF4-FFF2-40B4-BE49-F238E27FC236}">
                <a16:creationId xmlns:a16="http://schemas.microsoft.com/office/drawing/2014/main" id="{4B777119-AD21-4F46-94CB-96143392EE55}"/>
              </a:ext>
            </a:extLst>
          </p:cNvPr>
          <p:cNvSpPr txBox="1"/>
          <p:nvPr/>
        </p:nvSpPr>
        <p:spPr>
          <a:xfrm>
            <a:off x="5533132" y="1152538"/>
            <a:ext cx="3442818"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Misunderstood user needs, long turnaround times, and technical constraints made workarounds necessary</a:t>
            </a:r>
          </a:p>
        </p:txBody>
      </p:sp>
      <p:sp>
        <p:nvSpPr>
          <p:cNvPr id="24" name="line" descr="connector line" title="line">
            <a:extLst>
              <a:ext uri="{FF2B5EF4-FFF2-40B4-BE49-F238E27FC236}">
                <a16:creationId xmlns:a16="http://schemas.microsoft.com/office/drawing/2014/main" id="{53999B82-9D12-DB42-8C6F-4A927A73D6EA}"/>
              </a:ext>
            </a:extLst>
          </p:cNvPr>
          <p:cNvSpPr/>
          <p:nvPr/>
        </p:nvSpPr>
        <p:spPr>
          <a:xfrm>
            <a:off x="4259388" y="2505682"/>
            <a:ext cx="686669" cy="45719"/>
          </a:xfrm>
          <a:custGeom>
            <a:avLst/>
            <a:gdLst/>
            <a:ahLst/>
            <a:cxnLst/>
            <a:rect l="l" t="t" r="r" b="b"/>
            <a:pathLst>
              <a:path w="25786" h="1900" extrusionOk="0">
                <a:moveTo>
                  <a:pt x="0" y="0"/>
                </a:moveTo>
                <a:lnTo>
                  <a:pt x="25786" y="1900"/>
                </a:lnTo>
              </a:path>
            </a:pathLst>
          </a:custGeom>
          <a:noFill/>
          <a:ln w="9525" cap="flat" cmpd="sng">
            <a:solidFill>
              <a:schemeClr val="accent2"/>
            </a:solidFill>
            <a:prstDash val="solid"/>
            <a:round/>
            <a:headEnd type="none" w="med" len="med"/>
            <a:tailEnd type="none" w="med" len="med"/>
          </a:ln>
        </p:spPr>
      </p:sp>
      <p:grpSp>
        <p:nvGrpSpPr>
          <p:cNvPr id="31" name="item" descr="number 2" title="number">
            <a:extLst>
              <a:ext uri="{FF2B5EF4-FFF2-40B4-BE49-F238E27FC236}">
                <a16:creationId xmlns:a16="http://schemas.microsoft.com/office/drawing/2014/main" id="{50DD8D2A-1E26-D349-84E2-4D5D6FA5F473}"/>
              </a:ext>
            </a:extLst>
          </p:cNvPr>
          <p:cNvGrpSpPr/>
          <p:nvPr/>
        </p:nvGrpSpPr>
        <p:grpSpPr>
          <a:xfrm>
            <a:off x="4806283" y="2295698"/>
            <a:ext cx="587100" cy="420700"/>
            <a:chOff x="5105050" y="2295698"/>
            <a:chExt cx="587100" cy="420700"/>
          </a:xfrm>
        </p:grpSpPr>
        <p:sp>
          <p:nvSpPr>
            <p:cNvPr id="32" name="background shape" descr="number 2" title="number">
              <a:extLst>
                <a:ext uri="{FF2B5EF4-FFF2-40B4-BE49-F238E27FC236}">
                  <a16:creationId xmlns:a16="http://schemas.microsoft.com/office/drawing/2014/main" id="{09419365-4039-8442-BEBF-BD62349AA52D}"/>
                </a:ext>
              </a:extLst>
            </p:cNvPr>
            <p:cNvSpPr/>
            <p:nvPr/>
          </p:nvSpPr>
          <p:spPr>
            <a:xfrm>
              <a:off x="5332525" y="2295698"/>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3" name="number">
              <a:extLst>
                <a:ext uri="{FF2B5EF4-FFF2-40B4-BE49-F238E27FC236}">
                  <a16:creationId xmlns:a16="http://schemas.microsoft.com/office/drawing/2014/main" id="{175EE6F9-4D63-3D46-98F5-600A0F0DE8A7}"/>
                </a:ext>
              </a:extLst>
            </p:cNvPr>
            <p:cNvSpPr txBox="1"/>
            <p:nvPr/>
          </p:nvSpPr>
          <p:spPr>
            <a:xfrm>
              <a:off x="5105050" y="2424616"/>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02</a:t>
              </a:r>
              <a:endParaRPr dirty="0">
                <a:solidFill>
                  <a:schemeClr val="accent3"/>
                </a:solidFill>
                <a:latin typeface="Jockey One"/>
                <a:ea typeface="Jockey One"/>
                <a:cs typeface="Jockey One"/>
                <a:sym typeface="Jockey One"/>
              </a:endParaRPr>
            </a:p>
          </p:txBody>
        </p:sp>
      </p:grpSp>
      <p:sp>
        <p:nvSpPr>
          <p:cNvPr id="18" name="TextBox 17">
            <a:extLst>
              <a:ext uri="{FF2B5EF4-FFF2-40B4-BE49-F238E27FC236}">
                <a16:creationId xmlns:a16="http://schemas.microsoft.com/office/drawing/2014/main" id="{6912C931-31A0-7444-A0A7-13ACA5CF7C7A}"/>
              </a:ext>
            </a:extLst>
          </p:cNvPr>
          <p:cNvSpPr txBox="1"/>
          <p:nvPr/>
        </p:nvSpPr>
        <p:spPr>
          <a:xfrm>
            <a:off x="5533133" y="2171178"/>
            <a:ext cx="2804160" cy="707886"/>
          </a:xfrm>
          <a:prstGeom prst="rect">
            <a:avLst/>
          </a:prstGeom>
          <a:noFill/>
        </p:spPr>
        <p:txBody>
          <a:bodyPr wrap="square" rtlCol="0">
            <a:spAutoFit/>
          </a:bodyPr>
          <a:lstStyle/>
          <a:p>
            <a:pPr lvl="0"/>
            <a:r>
              <a:rPr lang="en-US" sz="2000" dirty="0">
                <a:solidFill>
                  <a:schemeClr val="accent1"/>
                </a:solidFill>
                <a:latin typeface="Jockey One"/>
                <a:ea typeface="Jockey One"/>
                <a:cs typeface="Jockey One"/>
                <a:sym typeface="Jockey One"/>
              </a:rPr>
              <a:t>DRIVEN  BY INSTITUTIONAL KNOWLEDGE SILOS </a:t>
            </a:r>
          </a:p>
        </p:txBody>
      </p:sp>
      <p:sp>
        <p:nvSpPr>
          <p:cNvPr id="19" name="TextBox 18">
            <a:extLst>
              <a:ext uri="{FF2B5EF4-FFF2-40B4-BE49-F238E27FC236}">
                <a16:creationId xmlns:a16="http://schemas.microsoft.com/office/drawing/2014/main" id="{F8ECAC56-AF80-BE4A-860B-1B81445082D1}"/>
              </a:ext>
            </a:extLst>
          </p:cNvPr>
          <p:cNvSpPr txBox="1"/>
          <p:nvPr/>
        </p:nvSpPr>
        <p:spPr>
          <a:xfrm>
            <a:off x="5533132" y="2826618"/>
            <a:ext cx="2956085"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As long as it gets done, the challenges are not shared across the organization </a:t>
            </a:r>
          </a:p>
        </p:txBody>
      </p:sp>
      <p:sp>
        <p:nvSpPr>
          <p:cNvPr id="25" name="line" descr="connector line" title="line">
            <a:extLst>
              <a:ext uri="{FF2B5EF4-FFF2-40B4-BE49-F238E27FC236}">
                <a16:creationId xmlns:a16="http://schemas.microsoft.com/office/drawing/2014/main" id="{75364ED1-969C-7E41-851B-87849B1FC957}"/>
              </a:ext>
            </a:extLst>
          </p:cNvPr>
          <p:cNvSpPr/>
          <p:nvPr/>
        </p:nvSpPr>
        <p:spPr>
          <a:xfrm>
            <a:off x="3153130" y="3088148"/>
            <a:ext cx="1792927" cy="1140000"/>
          </a:xfrm>
          <a:custGeom>
            <a:avLst/>
            <a:gdLst/>
            <a:ahLst/>
            <a:cxnLst/>
            <a:rect l="l" t="t" r="r" b="b"/>
            <a:pathLst>
              <a:path w="88213" h="45600" extrusionOk="0">
                <a:moveTo>
                  <a:pt x="0" y="0"/>
                </a:moveTo>
                <a:lnTo>
                  <a:pt x="46413" y="45600"/>
                </a:lnTo>
                <a:lnTo>
                  <a:pt x="88213" y="38814"/>
                </a:lnTo>
              </a:path>
            </a:pathLst>
          </a:custGeom>
          <a:noFill/>
          <a:ln w="9525" cap="flat" cmpd="sng">
            <a:solidFill>
              <a:schemeClr val="accent2"/>
            </a:solidFill>
            <a:prstDash val="solid"/>
            <a:round/>
            <a:headEnd type="none" w="med" len="med"/>
            <a:tailEnd type="none" w="med" len="med"/>
          </a:ln>
        </p:spPr>
      </p:sp>
      <p:grpSp>
        <p:nvGrpSpPr>
          <p:cNvPr id="34" name="item" descr="number 3" title="number">
            <a:extLst>
              <a:ext uri="{FF2B5EF4-FFF2-40B4-BE49-F238E27FC236}">
                <a16:creationId xmlns:a16="http://schemas.microsoft.com/office/drawing/2014/main" id="{096643FB-462C-C742-B7D8-C53F54F54BF0}"/>
              </a:ext>
            </a:extLst>
          </p:cNvPr>
          <p:cNvGrpSpPr/>
          <p:nvPr/>
        </p:nvGrpSpPr>
        <p:grpSpPr>
          <a:xfrm>
            <a:off x="4882483" y="3772070"/>
            <a:ext cx="593886" cy="420700"/>
            <a:chOff x="5181250" y="3772070"/>
            <a:chExt cx="593886" cy="420700"/>
          </a:xfrm>
        </p:grpSpPr>
        <p:sp>
          <p:nvSpPr>
            <p:cNvPr id="35" name="background shape">
              <a:extLst>
                <a:ext uri="{FF2B5EF4-FFF2-40B4-BE49-F238E27FC236}">
                  <a16:creationId xmlns:a16="http://schemas.microsoft.com/office/drawing/2014/main" id="{235F6F15-62F8-8E41-9ED4-43D95D02F816}"/>
                </a:ext>
              </a:extLst>
            </p:cNvPr>
            <p:cNvSpPr/>
            <p:nvPr/>
          </p:nvSpPr>
          <p:spPr>
            <a:xfrm flipH="1">
              <a:off x="5415511" y="3772070"/>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6" name="number">
              <a:extLst>
                <a:ext uri="{FF2B5EF4-FFF2-40B4-BE49-F238E27FC236}">
                  <a16:creationId xmlns:a16="http://schemas.microsoft.com/office/drawing/2014/main" id="{CF5D9B65-B9C1-0740-B45A-02FFC20E3C33}"/>
                </a:ext>
              </a:extLst>
            </p:cNvPr>
            <p:cNvSpPr txBox="1"/>
            <p:nvPr/>
          </p:nvSpPr>
          <p:spPr>
            <a:xfrm>
              <a:off x="5181250" y="3900988"/>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03</a:t>
              </a:r>
              <a:endParaRPr>
                <a:solidFill>
                  <a:schemeClr val="accent3"/>
                </a:solidFill>
                <a:latin typeface="Jockey One"/>
                <a:ea typeface="Jockey One"/>
                <a:cs typeface="Jockey One"/>
                <a:sym typeface="Jockey One"/>
              </a:endParaRPr>
            </a:p>
          </p:txBody>
        </p:sp>
      </p:grpSp>
      <p:sp>
        <p:nvSpPr>
          <p:cNvPr id="20" name="TextBox 19">
            <a:extLst>
              <a:ext uri="{FF2B5EF4-FFF2-40B4-BE49-F238E27FC236}">
                <a16:creationId xmlns:a16="http://schemas.microsoft.com/office/drawing/2014/main" id="{DB6C7962-B4D2-EC46-AC1F-80E6F4CBB8F9}"/>
              </a:ext>
            </a:extLst>
          </p:cNvPr>
          <p:cNvSpPr txBox="1"/>
          <p:nvPr/>
        </p:nvSpPr>
        <p:spPr>
          <a:xfrm>
            <a:off x="5522972" y="3660222"/>
            <a:ext cx="3358477" cy="400110"/>
          </a:xfrm>
          <a:prstGeom prst="rect">
            <a:avLst/>
          </a:prstGeom>
          <a:noFill/>
        </p:spPr>
        <p:txBody>
          <a:bodyPr wrap="square" rtlCol="0">
            <a:spAutoFit/>
          </a:bodyPr>
          <a:lstStyle/>
          <a:p>
            <a:pPr lvl="0"/>
            <a:r>
              <a:rPr lang="en-US" sz="2000" dirty="0">
                <a:solidFill>
                  <a:schemeClr val="accent1"/>
                </a:solidFill>
                <a:latin typeface="Jockey One"/>
                <a:ea typeface="Jockey One"/>
                <a:cs typeface="Jockey One"/>
                <a:sym typeface="Jockey One"/>
              </a:rPr>
              <a:t>CONTINUES THROUGH TRAINING </a:t>
            </a:r>
          </a:p>
        </p:txBody>
      </p:sp>
      <p:sp>
        <p:nvSpPr>
          <p:cNvPr id="21" name="TextBox 20">
            <a:extLst>
              <a:ext uri="{FF2B5EF4-FFF2-40B4-BE49-F238E27FC236}">
                <a16:creationId xmlns:a16="http://schemas.microsoft.com/office/drawing/2014/main" id="{8916A662-DBB9-9841-9708-9283BED62F8C}"/>
              </a:ext>
            </a:extLst>
          </p:cNvPr>
          <p:cNvSpPr txBox="1"/>
          <p:nvPr/>
        </p:nvSpPr>
        <p:spPr>
          <a:xfrm>
            <a:off x="5522972" y="4007852"/>
            <a:ext cx="2956085" cy="827278"/>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Antiquated processes are passed down to new employees who don’t understand their origin</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dirty="0"/>
          </a:p>
        </p:txBody>
      </p:sp>
    </p:spTree>
    <p:extLst>
      <p:ext uri="{BB962C8B-B14F-4D97-AF65-F5344CB8AC3E}">
        <p14:creationId xmlns:p14="http://schemas.microsoft.com/office/powerpoint/2010/main" val="3776147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1: printing addresses</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REQUIREMENT</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6" y="984884"/>
            <a:ext cx="2779584"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System needs to integrate with label makers</a:t>
            </a:r>
          </a:p>
        </p:txBody>
      </p:sp>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13" name="image" descr="cartoon image of envelope" title="envelope">
            <a:extLst>
              <a:ext uri="{FF2B5EF4-FFF2-40B4-BE49-F238E27FC236}">
                <a16:creationId xmlns:a16="http://schemas.microsoft.com/office/drawing/2014/main" id="{8A22BA67-5E55-704A-ACFD-F86D351B3CEB}"/>
              </a:ext>
            </a:extLst>
          </p:cNvPr>
          <p:cNvPicPr preferRelativeResize="0"/>
          <p:nvPr/>
        </p:nvPicPr>
        <p:blipFill>
          <a:blip r:embed="rId3">
            <a:alphaModFix/>
          </a:blip>
          <a:stretch>
            <a:fillRect/>
          </a:stretch>
        </p:blipFill>
        <p:spPr>
          <a:xfrm flipH="1">
            <a:off x="338499" y="2316875"/>
            <a:ext cx="3385161" cy="1971275"/>
          </a:xfrm>
          <a:prstGeom prst="rect">
            <a:avLst/>
          </a:prstGeom>
          <a:noFill/>
          <a:ln>
            <a:noFill/>
          </a:ln>
        </p:spPr>
      </p:pic>
      <p:pic>
        <p:nvPicPr>
          <p:cNvPr id="14" name="image" descr="cartoon image of label maker" title="label maker">
            <a:extLst>
              <a:ext uri="{FF2B5EF4-FFF2-40B4-BE49-F238E27FC236}">
                <a16:creationId xmlns:a16="http://schemas.microsoft.com/office/drawing/2014/main" id="{DD58F03A-43A7-D049-B0C1-20A0421A4D88}"/>
              </a:ext>
            </a:extLst>
          </p:cNvPr>
          <p:cNvPicPr preferRelativeResize="0"/>
          <p:nvPr/>
        </p:nvPicPr>
        <p:blipFill>
          <a:blip r:embed="rId4">
            <a:alphaModFix/>
          </a:blip>
          <a:stretch>
            <a:fillRect/>
          </a:stretch>
        </p:blipFill>
        <p:spPr>
          <a:xfrm flipH="1">
            <a:off x="4834293" y="1483625"/>
            <a:ext cx="3943350" cy="3276600"/>
          </a:xfrm>
          <a:prstGeom prst="rect">
            <a:avLst/>
          </a:prstGeom>
          <a:noFill/>
          <a:ln>
            <a:noFill/>
          </a:ln>
        </p:spPr>
      </p:pic>
    </p:spTree>
    <p:extLst>
      <p:ext uri="{BB962C8B-B14F-4D97-AF65-F5344CB8AC3E}">
        <p14:creationId xmlns:p14="http://schemas.microsoft.com/office/powerpoint/2010/main" val="1257079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1: printing addresses continued</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REALLY…</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6" y="984884"/>
            <a:ext cx="2779584"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Able to mail documents to petitioners</a:t>
            </a:r>
          </a:p>
        </p:txBody>
      </p:sp>
      <p:pic>
        <p:nvPicPr>
          <p:cNvPr id="10" name="image" descr="cartoon image of envelope" title="envelope">
            <a:extLst>
              <a:ext uri="{FF2B5EF4-FFF2-40B4-BE49-F238E27FC236}">
                <a16:creationId xmlns:a16="http://schemas.microsoft.com/office/drawing/2014/main" id="{ECB19CA4-C589-5443-8331-27D64EDE7F02}"/>
              </a:ext>
            </a:extLst>
          </p:cNvPr>
          <p:cNvPicPr preferRelativeResize="0"/>
          <p:nvPr/>
        </p:nvPicPr>
        <p:blipFill>
          <a:blip r:embed="rId3">
            <a:alphaModFix/>
          </a:blip>
          <a:stretch>
            <a:fillRect/>
          </a:stretch>
        </p:blipFill>
        <p:spPr>
          <a:xfrm flipH="1">
            <a:off x="338499" y="2316875"/>
            <a:ext cx="3385161" cy="1971275"/>
          </a:xfrm>
          <a:prstGeom prst="rect">
            <a:avLst/>
          </a:prstGeom>
          <a:noFill/>
          <a:ln>
            <a:noFill/>
          </a:ln>
        </p:spPr>
      </p:pic>
      <p:pic>
        <p:nvPicPr>
          <p:cNvPr id="11" name="image" descr="cartoon image of mailbox" title="mailbox">
            <a:extLst>
              <a:ext uri="{FF2B5EF4-FFF2-40B4-BE49-F238E27FC236}">
                <a16:creationId xmlns:a16="http://schemas.microsoft.com/office/drawing/2014/main" id="{4FDA08B9-711F-A54C-A4D9-FBBC0A9D78BA}"/>
              </a:ext>
            </a:extLst>
          </p:cNvPr>
          <p:cNvPicPr preferRelativeResize="0"/>
          <p:nvPr/>
        </p:nvPicPr>
        <p:blipFill>
          <a:blip r:embed="rId4">
            <a:alphaModFix/>
          </a:blip>
          <a:stretch>
            <a:fillRect/>
          </a:stretch>
        </p:blipFill>
        <p:spPr>
          <a:xfrm flipH="1">
            <a:off x="5544868" y="625525"/>
            <a:ext cx="2628900" cy="4124325"/>
          </a:xfrm>
          <a:prstGeom prst="rect">
            <a:avLst/>
          </a:prstGeom>
          <a:noFill/>
          <a:ln>
            <a:noFill/>
          </a:ln>
        </p:spPr>
      </p:pic>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30623997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2: assigning case numbers</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REQUIREMENT</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5" y="984884"/>
            <a:ext cx="3051187"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Assign online petitions case numbers based on pre-numbered folders </a:t>
            </a:r>
          </a:p>
        </p:txBody>
      </p:sp>
      <p:pic>
        <p:nvPicPr>
          <p:cNvPr id="10" name="image" descr="cartoon image of laptop with case number 1002 on its screen" title="laptop">
            <a:extLst>
              <a:ext uri="{FF2B5EF4-FFF2-40B4-BE49-F238E27FC236}">
                <a16:creationId xmlns:a16="http://schemas.microsoft.com/office/drawing/2014/main" id="{89862181-4081-B947-AEBF-C1C193B8B914}"/>
              </a:ext>
            </a:extLst>
          </p:cNvPr>
          <p:cNvPicPr preferRelativeResize="0"/>
          <p:nvPr/>
        </p:nvPicPr>
        <p:blipFill>
          <a:blip r:embed="rId3">
            <a:alphaModFix/>
          </a:blip>
          <a:stretch>
            <a:fillRect/>
          </a:stretch>
        </p:blipFill>
        <p:spPr>
          <a:xfrm>
            <a:off x="4476750" y="928738"/>
            <a:ext cx="3810000" cy="3857625"/>
          </a:xfrm>
          <a:prstGeom prst="rect">
            <a:avLst/>
          </a:prstGeom>
          <a:noFill/>
          <a:ln>
            <a:noFill/>
          </a:ln>
        </p:spPr>
      </p:pic>
      <p:pic>
        <p:nvPicPr>
          <p:cNvPr id="11" name="image" descr="cartoon image of two file folders with case numbers 1001 and 1002 printed on them" title="file folders">
            <a:extLst>
              <a:ext uri="{FF2B5EF4-FFF2-40B4-BE49-F238E27FC236}">
                <a16:creationId xmlns:a16="http://schemas.microsoft.com/office/drawing/2014/main" id="{8EC6ED18-7259-264E-8DC3-D2D1331830B7}"/>
              </a:ext>
            </a:extLst>
          </p:cNvPr>
          <p:cNvPicPr preferRelativeResize="0"/>
          <p:nvPr/>
        </p:nvPicPr>
        <p:blipFill>
          <a:blip r:embed="rId4">
            <a:alphaModFix/>
          </a:blip>
          <a:stretch>
            <a:fillRect/>
          </a:stretch>
        </p:blipFill>
        <p:spPr>
          <a:xfrm>
            <a:off x="1063863" y="1786050"/>
            <a:ext cx="2608325" cy="3281199"/>
          </a:xfrm>
          <a:prstGeom prst="rect">
            <a:avLst/>
          </a:prstGeom>
          <a:noFill/>
          <a:ln>
            <a:noFill/>
          </a:ln>
        </p:spPr>
      </p:pic>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4206754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2: assigning case numbers continued</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REALLY…</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5" y="984884"/>
            <a:ext cx="3051187"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Assign sequential case #s from both online and paper petitions</a:t>
            </a:r>
          </a:p>
        </p:txBody>
      </p:sp>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12" name="image" descr="cartoon image of stack of paper with case number 1001 written on the top" title="stack of paper">
            <a:extLst>
              <a:ext uri="{FF2B5EF4-FFF2-40B4-BE49-F238E27FC236}">
                <a16:creationId xmlns:a16="http://schemas.microsoft.com/office/drawing/2014/main" id="{CF7099D2-335C-7542-9D18-7FFA7A3F33AC}"/>
              </a:ext>
            </a:extLst>
          </p:cNvPr>
          <p:cNvPicPr preferRelativeResize="0"/>
          <p:nvPr/>
        </p:nvPicPr>
        <p:blipFill>
          <a:blip r:embed="rId3">
            <a:alphaModFix/>
          </a:blip>
          <a:stretch>
            <a:fillRect/>
          </a:stretch>
        </p:blipFill>
        <p:spPr>
          <a:xfrm>
            <a:off x="478575" y="2252834"/>
            <a:ext cx="3980866" cy="2717791"/>
          </a:xfrm>
          <a:prstGeom prst="rect">
            <a:avLst/>
          </a:prstGeom>
          <a:noFill/>
          <a:ln>
            <a:noFill/>
          </a:ln>
        </p:spPr>
      </p:pic>
      <p:pic>
        <p:nvPicPr>
          <p:cNvPr id="13" name="image" descr="cartoon image of laptop with case number 1002 on its screen" title="laptop">
            <a:extLst>
              <a:ext uri="{FF2B5EF4-FFF2-40B4-BE49-F238E27FC236}">
                <a16:creationId xmlns:a16="http://schemas.microsoft.com/office/drawing/2014/main" id="{98E40A05-8A69-5241-9CA0-73FF5F91A5DB}"/>
              </a:ext>
            </a:extLst>
          </p:cNvPr>
          <p:cNvPicPr preferRelativeResize="0"/>
          <p:nvPr/>
        </p:nvPicPr>
        <p:blipFill>
          <a:blip r:embed="rId4">
            <a:alphaModFix/>
          </a:blip>
          <a:stretch>
            <a:fillRect/>
          </a:stretch>
        </p:blipFill>
        <p:spPr>
          <a:xfrm>
            <a:off x="4476750" y="928738"/>
            <a:ext cx="3810000" cy="3857625"/>
          </a:xfrm>
          <a:prstGeom prst="rect">
            <a:avLst/>
          </a:prstGeom>
          <a:noFill/>
          <a:ln>
            <a:noFill/>
          </a:ln>
        </p:spPr>
      </p:pic>
    </p:spTree>
    <p:extLst>
      <p:ext uri="{BB962C8B-B14F-4D97-AF65-F5344CB8AC3E}">
        <p14:creationId xmlns:p14="http://schemas.microsoft.com/office/powerpoint/2010/main" val="1072521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29331-7F06-394B-9E69-82914FCF4877}"/>
              </a:ext>
            </a:extLst>
          </p:cNvPr>
          <p:cNvSpPr>
            <a:spLocks noGrp="1"/>
          </p:cNvSpPr>
          <p:nvPr>
            <p:ph type="ctrTitle"/>
          </p:nvPr>
        </p:nvSpPr>
        <p:spPr>
          <a:xfrm>
            <a:off x="609680" y="3458424"/>
            <a:ext cx="3500593" cy="1344963"/>
          </a:xfrm>
        </p:spPr>
        <p:txBody>
          <a:bodyPr/>
          <a:lstStyle/>
          <a:p>
            <a:r>
              <a:rPr lang="en-US" dirty="0"/>
              <a:t>OUR JOB AS </a:t>
            </a:r>
            <a:br>
              <a:rPr lang="en-US" dirty="0"/>
            </a:br>
            <a:r>
              <a:rPr lang="en-US" dirty="0"/>
              <a:t>RESEARCHERS</a:t>
            </a:r>
          </a:p>
        </p:txBody>
      </p:sp>
      <p:sp>
        <p:nvSpPr>
          <p:cNvPr id="5" name="Subtitle 4">
            <a:extLst>
              <a:ext uri="{FF2B5EF4-FFF2-40B4-BE49-F238E27FC236}">
                <a16:creationId xmlns:a16="http://schemas.microsoft.com/office/drawing/2014/main" id="{8048F9A5-80FB-314E-B4C0-CF02EA815DF7}"/>
              </a:ext>
            </a:extLst>
          </p:cNvPr>
          <p:cNvSpPr>
            <a:spLocks noGrp="1"/>
          </p:cNvSpPr>
          <p:nvPr>
            <p:ph type="subTitle" idx="3"/>
          </p:nvPr>
        </p:nvSpPr>
        <p:spPr>
          <a:xfrm>
            <a:off x="3232084" y="931479"/>
            <a:ext cx="5772164" cy="2273448"/>
          </a:xfrm>
        </p:spPr>
        <p:txBody>
          <a:bodyPr/>
          <a:lstStyle/>
          <a:p>
            <a:r>
              <a:rPr lang="en-US" sz="4000" dirty="0">
                <a:solidFill>
                  <a:schemeClr val="accent3"/>
                </a:solidFill>
                <a:latin typeface="Avenir Next Condensed" panose="020B0506020202020204" pitchFamily="34" charset="0"/>
                <a:ea typeface="Hind Vadodara"/>
                <a:cs typeface="Hind Vadodara"/>
                <a:sym typeface="Hind Vadodara"/>
              </a:rPr>
              <a:t>Uncover the REAL problem and see where we can remove artificial constraints</a:t>
            </a:r>
          </a:p>
        </p:txBody>
      </p:sp>
      <p:sp>
        <p:nvSpPr>
          <p:cNvPr id="6" name="Slide Number Placeholder 5">
            <a:extLst>
              <a:ext uri="{FF2B5EF4-FFF2-40B4-BE49-F238E27FC236}">
                <a16:creationId xmlns:a16="http://schemas.microsoft.com/office/drawing/2014/main" id="{F5EACEC1-9377-404C-8E48-9F20CA756B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16</a:t>
            </a:fld>
            <a:endParaRPr lang="en">
              <a:solidFill>
                <a:schemeClr val="accent3"/>
              </a:solidFill>
            </a:endParaRPr>
          </a:p>
        </p:txBody>
      </p:sp>
    </p:spTree>
    <p:extLst>
      <p:ext uri="{BB962C8B-B14F-4D97-AF65-F5344CB8AC3E}">
        <p14:creationId xmlns:p14="http://schemas.microsoft.com/office/powerpoint/2010/main" val="1984273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CB770-9125-6F49-8366-CEBF4C02FF41}"/>
              </a:ext>
            </a:extLst>
          </p:cNvPr>
          <p:cNvSpPr>
            <a:spLocks noGrp="1"/>
          </p:cNvSpPr>
          <p:nvPr>
            <p:ph type="ctrTitle"/>
          </p:nvPr>
        </p:nvSpPr>
        <p:spPr/>
        <p:txBody>
          <a:bodyPr/>
          <a:lstStyle/>
          <a:p>
            <a:r>
              <a:rPr lang="en-US" dirty="0"/>
              <a:t>BARRIERS TO CHANGE AT USTC</a:t>
            </a:r>
          </a:p>
        </p:txBody>
      </p:sp>
      <p:sp>
        <p:nvSpPr>
          <p:cNvPr id="3" name="Subtitle 2">
            <a:extLst>
              <a:ext uri="{FF2B5EF4-FFF2-40B4-BE49-F238E27FC236}">
                <a16:creationId xmlns:a16="http://schemas.microsoft.com/office/drawing/2014/main" id="{43ECC047-0D66-834E-A320-4719A736CDA1}"/>
              </a:ext>
            </a:extLst>
          </p:cNvPr>
          <p:cNvSpPr>
            <a:spLocks noGrp="1"/>
          </p:cNvSpPr>
          <p:nvPr>
            <p:ph type="subTitle" idx="1"/>
          </p:nvPr>
        </p:nvSpPr>
        <p:spPr/>
        <p:txBody>
          <a:bodyPr/>
          <a:lstStyle/>
          <a:p>
            <a:r>
              <a:rPr lang="en-US" dirty="0"/>
              <a:t>What we have here is a failure to communicate</a:t>
            </a:r>
          </a:p>
        </p:txBody>
      </p:sp>
      <p:sp>
        <p:nvSpPr>
          <p:cNvPr id="5" name="Text Placeholder 4">
            <a:extLst>
              <a:ext uri="{FF2B5EF4-FFF2-40B4-BE49-F238E27FC236}">
                <a16:creationId xmlns:a16="http://schemas.microsoft.com/office/drawing/2014/main" id="{81914B0C-D25C-0444-A04E-6413BFA04CDC}"/>
              </a:ext>
            </a:extLst>
          </p:cNvPr>
          <p:cNvSpPr>
            <a:spLocks noGrp="1"/>
          </p:cNvSpPr>
          <p:nvPr>
            <p:ph type="body" sz="quarter" idx="13"/>
          </p:nvPr>
        </p:nvSpPr>
        <p:spPr/>
        <p:txBody>
          <a:bodyPr/>
          <a:lstStyle/>
          <a:p>
            <a:r>
              <a:rPr lang="en-US" dirty="0"/>
              <a:t>03</a:t>
            </a:r>
          </a:p>
        </p:txBody>
      </p:sp>
      <p:sp>
        <p:nvSpPr>
          <p:cNvPr id="4" name="Slide Number Placeholder 3">
            <a:extLst>
              <a:ext uri="{FF2B5EF4-FFF2-40B4-BE49-F238E27FC236}">
                <a16:creationId xmlns:a16="http://schemas.microsoft.com/office/drawing/2014/main" id="{25D80358-C96C-994D-9ADE-A59A6E2F988C}"/>
              </a:ext>
            </a:extLst>
          </p:cNvPr>
          <p:cNvSpPr>
            <a:spLocks noGrp="1"/>
          </p:cNvSpPr>
          <p:nvPr>
            <p:ph type="sldNum" idx="12"/>
          </p:nvPr>
        </p:nvSpPr>
        <p:spPr/>
        <p:txBody>
          <a:bodyPr/>
          <a:lstStyle/>
          <a:p>
            <a:pPr lvl="0"/>
            <a:fld id="{00000000-1234-1234-1234-123412341234}" type="slidenum">
              <a:rPr lang="en" smtClean="0">
                <a:solidFill>
                  <a:schemeClr val="accent3"/>
                </a:solidFill>
              </a:rPr>
              <a:pPr lvl="0"/>
              <a:t>17</a:t>
            </a:fld>
            <a:endParaRPr lang="en">
              <a:solidFill>
                <a:schemeClr val="accent3"/>
              </a:solidFill>
            </a:endParaRPr>
          </a:p>
        </p:txBody>
      </p:sp>
    </p:spTree>
    <p:extLst>
      <p:ext uri="{BB962C8B-B14F-4D97-AF65-F5344CB8AC3E}">
        <p14:creationId xmlns:p14="http://schemas.microsoft.com/office/powerpoint/2010/main" val="1154205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p:txBody>
          <a:bodyPr/>
          <a:lstStyle/>
          <a:p>
            <a:r>
              <a:rPr lang="en-US" dirty="0"/>
              <a:t>JARGON</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Language originating from antiquated process</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18</a:t>
            </a:fld>
            <a:endParaRPr lang="en">
              <a:solidFill>
                <a:schemeClr val="accent3"/>
              </a:solidFill>
            </a:endParaRPr>
          </a:p>
        </p:txBody>
      </p:sp>
    </p:spTree>
    <p:extLst>
      <p:ext uri="{BB962C8B-B14F-4D97-AF65-F5344CB8AC3E}">
        <p14:creationId xmlns:p14="http://schemas.microsoft.com/office/powerpoint/2010/main" val="3262820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WHAT’S A CALENDAR?</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7686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To Court users, Calendar was a </a:t>
            </a:r>
            <a:r>
              <a:rPr lang="en-US" sz="1800" dirty="0">
                <a:solidFill>
                  <a:schemeClr val="accent1"/>
                </a:solidFill>
                <a:latin typeface="Avenir Next Condensed Medium" panose="020B0506020202020204" pitchFamily="34" charset="0"/>
                <a:ea typeface="Hind Vadodara Medium"/>
                <a:cs typeface="Hind Vadodara Medium"/>
                <a:sym typeface="Hind Vadodara Medium"/>
              </a:rPr>
              <a:t>process</a:t>
            </a:r>
            <a:r>
              <a:rPr lang="en-US" sz="1800" dirty="0">
                <a:solidFill>
                  <a:schemeClr val="accent2"/>
                </a:solidFill>
                <a:latin typeface="Avenir Next Condensed Medium" panose="020B0506020202020204" pitchFamily="34" charset="0"/>
                <a:ea typeface="Hind Vadodara Medium"/>
                <a:cs typeface="Hind Vadodara Medium"/>
                <a:sym typeface="Hind Vadodara Medium"/>
              </a:rPr>
              <a:t> where they’d print out dozens of reports and manually determine where to have trial sessions based on complex criteria. </a:t>
            </a:r>
          </a:p>
        </p:txBody>
      </p:sp>
      <p:sp>
        <p:nvSpPr>
          <p:cNvPr id="7" name="TextBox 6">
            <a:extLst>
              <a:ext uri="{FF2B5EF4-FFF2-40B4-BE49-F238E27FC236}">
                <a16:creationId xmlns:a16="http://schemas.microsoft.com/office/drawing/2014/main" id="{B179EB42-8D25-F147-ADE6-67E1A617E529}"/>
              </a:ext>
            </a:extLst>
          </p:cNvPr>
          <p:cNvSpPr txBox="1"/>
          <p:nvPr/>
        </p:nvSpPr>
        <p:spPr>
          <a:xfrm>
            <a:off x="1841072" y="1461921"/>
            <a:ext cx="1615567" cy="707886"/>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US</a:t>
            </a:r>
          </a:p>
          <a:p>
            <a:endParaRPr lang="en-US" sz="2000" dirty="0">
              <a:solidFill>
                <a:schemeClr val="accent2"/>
              </a:solidFill>
              <a:latin typeface="Jockey One" panose="02000506000000020004" pitchFamily="2" charset="0"/>
            </a:endParaRPr>
          </a:p>
        </p:txBody>
      </p:sp>
      <p:pic>
        <p:nvPicPr>
          <p:cNvPr id="8" name="Picture 2" descr="cartoon image of a calendar with dates marked out" title="calendar">
            <a:extLst>
              <a:ext uri="{FF2B5EF4-FFF2-40B4-BE49-F238E27FC236}">
                <a16:creationId xmlns:a16="http://schemas.microsoft.com/office/drawing/2014/main" id="{9D8EE33D-3602-D243-AF47-66D8E21EBEF7}"/>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96377" y="1916021"/>
            <a:ext cx="2784854" cy="240247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A372C18-314D-7546-BB5E-AD13D71E17BF}"/>
              </a:ext>
            </a:extLst>
          </p:cNvPr>
          <p:cNvSpPr txBox="1"/>
          <p:nvPr/>
        </p:nvSpPr>
        <p:spPr>
          <a:xfrm>
            <a:off x="6245928" y="1461921"/>
            <a:ext cx="1615567" cy="707886"/>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COURT USERS</a:t>
            </a:r>
          </a:p>
          <a:p>
            <a:endParaRPr lang="en-US" sz="2000" dirty="0">
              <a:solidFill>
                <a:schemeClr val="bg1"/>
              </a:solidFill>
              <a:latin typeface="Jockey One" panose="02000506000000020004" pitchFamily="2" charset="0"/>
            </a:endParaRPr>
          </a:p>
        </p:txBody>
      </p:sp>
      <p:pic>
        <p:nvPicPr>
          <p:cNvPr id="13" name="image" descr="screenshot of example report containing tabular data that court printed out to create their calendar" title="screenshot of report">
            <a:extLst>
              <a:ext uri="{FF2B5EF4-FFF2-40B4-BE49-F238E27FC236}">
                <a16:creationId xmlns:a16="http://schemas.microsoft.com/office/drawing/2014/main" id="{1D8929E0-8F9B-744C-93AF-E94260A53BA9}"/>
              </a:ext>
            </a:extLst>
          </p:cNvPr>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4860593" y="2066022"/>
            <a:ext cx="3957482" cy="2067662"/>
          </a:xfrm>
          <a:prstGeom prst="rect">
            <a:avLst/>
          </a:prstGeom>
          <a:noFill/>
          <a:ln>
            <a:noFill/>
          </a:ln>
        </p:spPr>
      </p:pic>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dirty="0"/>
          </a:p>
        </p:txBody>
      </p:sp>
    </p:spTree>
    <p:extLst>
      <p:ext uri="{BB962C8B-B14F-4D97-AF65-F5344CB8AC3E}">
        <p14:creationId xmlns:p14="http://schemas.microsoft.com/office/powerpoint/2010/main" val="2983364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0DD5D-9D7C-2644-A9DE-B84E5BF3EFE2}"/>
              </a:ext>
            </a:extLst>
          </p:cNvPr>
          <p:cNvSpPr>
            <a:spLocks noGrp="1"/>
          </p:cNvSpPr>
          <p:nvPr>
            <p:ph type="title"/>
          </p:nvPr>
        </p:nvSpPr>
        <p:spPr/>
        <p:txBody>
          <a:bodyPr/>
          <a:lstStyle/>
          <a:p>
            <a:r>
              <a:rPr lang="en-US" dirty="0"/>
              <a:t>INTRODUCTIONS</a:t>
            </a:r>
          </a:p>
        </p:txBody>
      </p:sp>
      <p:sp>
        <p:nvSpPr>
          <p:cNvPr id="6" name="name">
            <a:extLst>
              <a:ext uri="{FF2B5EF4-FFF2-40B4-BE49-F238E27FC236}">
                <a16:creationId xmlns:a16="http://schemas.microsoft.com/office/drawing/2014/main" id="{932A6B2A-E715-CE40-BD6C-6858D093C796}"/>
              </a:ext>
            </a:extLst>
          </p:cNvPr>
          <p:cNvSpPr txBox="1"/>
          <p:nvPr/>
        </p:nvSpPr>
        <p:spPr>
          <a:xfrm>
            <a:off x="1954952" y="2924863"/>
            <a:ext cx="1749116" cy="400110"/>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NATALIE KURZ</a:t>
            </a:r>
          </a:p>
        </p:txBody>
      </p:sp>
      <p:sp>
        <p:nvSpPr>
          <p:cNvPr id="8" name="job title">
            <a:extLst>
              <a:ext uri="{FF2B5EF4-FFF2-40B4-BE49-F238E27FC236}">
                <a16:creationId xmlns:a16="http://schemas.microsoft.com/office/drawing/2014/main" id="{D9D6D7B7-1D6B-1E41-A5AD-A649D6AE6A37}"/>
              </a:ext>
            </a:extLst>
          </p:cNvPr>
          <p:cNvSpPr txBox="1"/>
          <p:nvPr/>
        </p:nvSpPr>
        <p:spPr>
          <a:xfrm>
            <a:off x="2160275" y="3294195"/>
            <a:ext cx="1338469" cy="276999"/>
          </a:xfrm>
          <a:prstGeom prst="rect">
            <a:avLst/>
          </a:prstGeom>
          <a:noFill/>
        </p:spPr>
        <p:txBody>
          <a:bodyPr wrap="square" rtlCol="0">
            <a:spAutoFit/>
          </a:bodyPr>
          <a:lstStyle/>
          <a:p>
            <a:pPr lvl="0" algn="ctr">
              <a:spcAft>
                <a:spcPts val="1600"/>
              </a:spcAft>
            </a:pPr>
            <a:r>
              <a:rPr lang="en-US" sz="1200" dirty="0">
                <a:solidFill>
                  <a:schemeClr val="accent2"/>
                </a:solidFill>
                <a:latin typeface="Avenir Next Condensed Medium" panose="020B0506020202020204" pitchFamily="34" charset="0"/>
                <a:ea typeface="Hind Vadodara"/>
                <a:cs typeface="Hind Vadodara"/>
                <a:sym typeface="Hind Vadodara"/>
              </a:rPr>
              <a:t>UX designer</a:t>
            </a:r>
          </a:p>
        </p:txBody>
      </p:sp>
      <p:pic>
        <p:nvPicPr>
          <p:cNvPr id="3" name="image" descr="headshot of Natalie Kurz" title="headshot">
            <a:extLst>
              <a:ext uri="{FF2B5EF4-FFF2-40B4-BE49-F238E27FC236}">
                <a16:creationId xmlns:a16="http://schemas.microsoft.com/office/drawing/2014/main" id="{0387D858-CB0C-8343-BE5F-C8C008672E23}"/>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954952" y="867483"/>
            <a:ext cx="1749116" cy="1924860"/>
          </a:xfrm>
          <a:prstGeom prst="rect">
            <a:avLst/>
          </a:prstGeom>
          <a:noFill/>
          <a:ln>
            <a:noFill/>
          </a:ln>
        </p:spPr>
      </p:pic>
      <p:pic>
        <p:nvPicPr>
          <p:cNvPr id="4" name="image" descr="headshot of Kristen Lohman" title="headshot">
            <a:extLst>
              <a:ext uri="{FF2B5EF4-FFF2-40B4-BE49-F238E27FC236}">
                <a16:creationId xmlns:a16="http://schemas.microsoft.com/office/drawing/2014/main" id="{FDAB3CCD-EDDD-1942-8DA5-C6FCC8FAC7A8}"/>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l="4561" r="4570"/>
          <a:stretch/>
        </p:blipFill>
        <p:spPr>
          <a:xfrm>
            <a:off x="4256710" y="2184741"/>
            <a:ext cx="1749116" cy="1924859"/>
          </a:xfrm>
          <a:prstGeom prst="rect">
            <a:avLst/>
          </a:prstGeom>
          <a:noFill/>
          <a:ln>
            <a:noFill/>
          </a:ln>
        </p:spPr>
      </p:pic>
      <p:sp>
        <p:nvSpPr>
          <p:cNvPr id="11" name="name">
            <a:extLst>
              <a:ext uri="{FF2B5EF4-FFF2-40B4-BE49-F238E27FC236}">
                <a16:creationId xmlns:a16="http://schemas.microsoft.com/office/drawing/2014/main" id="{756185D7-6585-744F-8C0A-0DAEE3C911B3}"/>
              </a:ext>
            </a:extLst>
          </p:cNvPr>
          <p:cNvSpPr txBox="1"/>
          <p:nvPr/>
        </p:nvSpPr>
        <p:spPr>
          <a:xfrm>
            <a:off x="4177197" y="1478938"/>
            <a:ext cx="1905551" cy="400110"/>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KRISTEN LOHMAN</a:t>
            </a:r>
          </a:p>
        </p:txBody>
      </p:sp>
      <p:sp>
        <p:nvSpPr>
          <p:cNvPr id="12" name="job title">
            <a:extLst>
              <a:ext uri="{FF2B5EF4-FFF2-40B4-BE49-F238E27FC236}">
                <a16:creationId xmlns:a16="http://schemas.microsoft.com/office/drawing/2014/main" id="{34212728-888F-5E47-915E-33CECD081F80}"/>
              </a:ext>
            </a:extLst>
          </p:cNvPr>
          <p:cNvSpPr txBox="1"/>
          <p:nvPr/>
        </p:nvSpPr>
        <p:spPr>
          <a:xfrm>
            <a:off x="4462033" y="1848270"/>
            <a:ext cx="1338469" cy="276999"/>
          </a:xfrm>
          <a:prstGeom prst="rect">
            <a:avLst/>
          </a:prstGeom>
          <a:noFill/>
        </p:spPr>
        <p:txBody>
          <a:bodyPr wrap="square" rtlCol="0">
            <a:spAutoFit/>
          </a:bodyPr>
          <a:lstStyle/>
          <a:p>
            <a:pPr lvl="0" algn="ctr">
              <a:spcAft>
                <a:spcPts val="1600"/>
              </a:spcAft>
            </a:pPr>
            <a:r>
              <a:rPr lang="en-US" sz="1200" dirty="0">
                <a:solidFill>
                  <a:schemeClr val="accent2"/>
                </a:solidFill>
                <a:latin typeface="Avenir Next Condensed Medium" panose="020B0506020202020204" pitchFamily="34" charset="0"/>
                <a:ea typeface="Hind Vadodara"/>
                <a:cs typeface="Hind Vadodara"/>
                <a:sym typeface="Hind Vadodara"/>
              </a:rPr>
              <a:t>UX designer</a:t>
            </a:r>
          </a:p>
        </p:txBody>
      </p:sp>
      <p:pic>
        <p:nvPicPr>
          <p:cNvPr id="5" name="image" descr="headshot of Jessica Marine" title="headshot ">
            <a:extLst>
              <a:ext uri="{FF2B5EF4-FFF2-40B4-BE49-F238E27FC236}">
                <a16:creationId xmlns:a16="http://schemas.microsoft.com/office/drawing/2014/main" id="{525B5AB6-12E9-764F-868F-012527CBA06A}"/>
              </a:ext>
            </a:extLst>
          </p:cNvPr>
          <p:cNvPicPr preferRelativeResize="0"/>
          <p:nvPr/>
        </p:nvPicPr>
        <p:blipFill rotWithShape="1">
          <a:blip r:embed="rId5" cstate="screen">
            <a:alphaModFix/>
            <a:extLst>
              <a:ext uri="{28A0092B-C50C-407E-A947-70E740481C1C}">
                <a14:useLocalDpi xmlns:a14="http://schemas.microsoft.com/office/drawing/2010/main"/>
              </a:ext>
            </a:extLst>
          </a:blip>
          <a:srcRect l="4561" r="4570"/>
          <a:stretch/>
        </p:blipFill>
        <p:spPr>
          <a:xfrm>
            <a:off x="6611702" y="992708"/>
            <a:ext cx="1749117" cy="1924860"/>
          </a:xfrm>
          <a:prstGeom prst="rect">
            <a:avLst/>
          </a:prstGeom>
          <a:noFill/>
          <a:ln>
            <a:noFill/>
          </a:ln>
        </p:spPr>
      </p:pic>
      <p:sp>
        <p:nvSpPr>
          <p:cNvPr id="9" name="name">
            <a:extLst>
              <a:ext uri="{FF2B5EF4-FFF2-40B4-BE49-F238E27FC236}">
                <a16:creationId xmlns:a16="http://schemas.microsoft.com/office/drawing/2014/main" id="{AD66BE98-4718-E140-95CD-9CB9476C67CE}"/>
              </a:ext>
            </a:extLst>
          </p:cNvPr>
          <p:cNvSpPr txBox="1"/>
          <p:nvPr/>
        </p:nvSpPr>
        <p:spPr>
          <a:xfrm>
            <a:off x="6611702" y="2962024"/>
            <a:ext cx="1749116" cy="400110"/>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JESSICA MARINE</a:t>
            </a:r>
          </a:p>
        </p:txBody>
      </p:sp>
      <p:sp>
        <p:nvSpPr>
          <p:cNvPr id="10" name="job title">
            <a:extLst>
              <a:ext uri="{FF2B5EF4-FFF2-40B4-BE49-F238E27FC236}">
                <a16:creationId xmlns:a16="http://schemas.microsoft.com/office/drawing/2014/main" id="{A5F54252-E653-C04D-9AC8-6F6F0E0A59EF}"/>
              </a:ext>
            </a:extLst>
          </p:cNvPr>
          <p:cNvSpPr txBox="1"/>
          <p:nvPr/>
        </p:nvSpPr>
        <p:spPr>
          <a:xfrm>
            <a:off x="6817025" y="3331356"/>
            <a:ext cx="1338469" cy="276999"/>
          </a:xfrm>
          <a:prstGeom prst="rect">
            <a:avLst/>
          </a:prstGeom>
          <a:noFill/>
        </p:spPr>
        <p:txBody>
          <a:bodyPr wrap="square" rtlCol="0">
            <a:spAutoFit/>
          </a:bodyPr>
          <a:lstStyle/>
          <a:p>
            <a:pPr lvl="0" algn="ctr">
              <a:spcAft>
                <a:spcPts val="1600"/>
              </a:spcAft>
            </a:pPr>
            <a:r>
              <a:rPr lang="en-US" sz="1200" dirty="0">
                <a:solidFill>
                  <a:schemeClr val="accent2"/>
                </a:solidFill>
                <a:latin typeface="Avenir Next Condensed Medium" panose="020B0506020202020204" pitchFamily="34" charset="0"/>
                <a:ea typeface="Hind Vadodara"/>
                <a:cs typeface="Hind Vadodara"/>
                <a:sym typeface="Hind Vadodara"/>
              </a:rPr>
              <a:t>Product owner</a:t>
            </a:r>
          </a:p>
        </p:txBody>
      </p:sp>
      <p:sp>
        <p:nvSpPr>
          <p:cNvPr id="13" name="Slide Number Placeholder 5">
            <a:extLst>
              <a:ext uri="{FF2B5EF4-FFF2-40B4-BE49-F238E27FC236}">
                <a16:creationId xmlns:a16="http://schemas.microsoft.com/office/drawing/2014/main" id="{B78783B6-6158-1846-8AF1-1A2816D13AA0}"/>
              </a:ext>
            </a:extLst>
          </p:cNvPr>
          <p:cNvSpPr>
            <a:spLocks noGrp="1"/>
          </p:cNvSpPr>
          <p:nvPr>
            <p:ph type="sldNum" idx="12"/>
          </p:nvPr>
        </p:nvSpPr>
        <p:spPr>
          <a:xfrm>
            <a:off x="8404384" y="4673651"/>
            <a:ext cx="548700" cy="393600"/>
          </a:xfrm>
        </p:spPr>
        <p:txBody>
          <a:bodyPr/>
          <a:lstStyle/>
          <a:p>
            <a:pPr marL="0" lvl="0" indent="0" algn="r" rtl="0">
              <a:spcBef>
                <a:spcPts val="0"/>
              </a:spcBef>
              <a:spcAft>
                <a:spcPts val="0"/>
              </a:spcAft>
              <a:buNone/>
            </a:pPr>
            <a:fld id="{00000000-1234-1234-1234-123412341234}" type="slidenum">
              <a:rPr lang="en" smtClean="0"/>
              <a:t>2</a:t>
            </a:fld>
            <a:endParaRPr lang="en" dirty="0"/>
          </a:p>
        </p:txBody>
      </p:sp>
    </p:spTree>
    <p:extLst>
      <p:ext uri="{BB962C8B-B14F-4D97-AF65-F5344CB8AC3E}">
        <p14:creationId xmlns:p14="http://schemas.microsoft.com/office/powerpoint/2010/main" val="825852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p:txBody>
          <a:bodyPr/>
          <a:lstStyle/>
          <a:p>
            <a:r>
              <a:rPr lang="en-US" dirty="0"/>
              <a:t>SILOS</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Reluctant to share all they know</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20</a:t>
            </a:fld>
            <a:endParaRPr lang="en">
              <a:solidFill>
                <a:schemeClr val="accent3"/>
              </a:solidFill>
            </a:endParaRPr>
          </a:p>
        </p:txBody>
      </p:sp>
    </p:spTree>
    <p:extLst>
      <p:ext uri="{BB962C8B-B14F-4D97-AF65-F5344CB8AC3E}">
        <p14:creationId xmlns:p14="http://schemas.microsoft.com/office/powerpoint/2010/main" val="7173070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CASE LIFECYCLE PROCESS</a:t>
            </a:r>
          </a:p>
        </p:txBody>
      </p:sp>
      <p:sp>
        <p:nvSpPr>
          <p:cNvPr id="5" name="TextBox 4">
            <a:extLst>
              <a:ext uri="{FF2B5EF4-FFF2-40B4-BE49-F238E27FC236}">
                <a16:creationId xmlns:a16="http://schemas.microsoft.com/office/drawing/2014/main" id="{2FD8D236-8B82-E84B-87DF-C2E085772A70}"/>
              </a:ext>
            </a:extLst>
          </p:cNvPr>
          <p:cNvSpPr txBox="1"/>
          <p:nvPr/>
        </p:nvSpPr>
        <p:spPr>
          <a:xfrm>
            <a:off x="1635760" y="396240"/>
            <a:ext cx="67686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Employees were experts at their jobs and super users of the legacy system – but very few people could give you a comprehensive view of the entire process. </a:t>
            </a:r>
          </a:p>
        </p:txBody>
      </p:sp>
      <p:pic>
        <p:nvPicPr>
          <p:cNvPr id="6" name="image" descr="cartoon example of a petition the court would receive" title="petition">
            <a:extLst>
              <a:ext uri="{FF2B5EF4-FFF2-40B4-BE49-F238E27FC236}">
                <a16:creationId xmlns:a16="http://schemas.microsoft.com/office/drawing/2014/main" id="{89A86013-508F-A049-AABC-442AAF0BE344}"/>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143563" y="3011173"/>
            <a:ext cx="1565806" cy="1189383"/>
          </a:xfrm>
          <a:prstGeom prst="rect">
            <a:avLst/>
          </a:prstGeom>
          <a:noFill/>
          <a:ln>
            <a:noFill/>
          </a:ln>
        </p:spPr>
      </p:pic>
      <p:cxnSp>
        <p:nvCxnSpPr>
          <p:cNvPr id="32" name="Straight Arrow Connector 31" descr="arrow" title="arrow">
            <a:extLst>
              <a:ext uri="{FF2B5EF4-FFF2-40B4-BE49-F238E27FC236}">
                <a16:creationId xmlns:a16="http://schemas.microsoft.com/office/drawing/2014/main" id="{AFD45B1B-80AA-C041-8DA2-8EFB99E657C7}"/>
              </a:ext>
            </a:extLst>
          </p:cNvPr>
          <p:cNvCxnSpPr/>
          <p:nvPr/>
        </p:nvCxnSpPr>
        <p:spPr>
          <a:xfrm flipV="1">
            <a:off x="2299580" y="2752253"/>
            <a:ext cx="262551" cy="362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050" name="Picture 2" descr="cartoon laptop next to file folders" title="petitions module">
            <a:extLst>
              <a:ext uri="{FF2B5EF4-FFF2-40B4-BE49-F238E27FC236}">
                <a16:creationId xmlns:a16="http://schemas.microsoft.com/office/drawing/2014/main" id="{48A327CB-B78D-F14B-A46F-D6DE3F098EA2}"/>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997530" y="1128334"/>
            <a:ext cx="2058986" cy="1780863"/>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descr="arrow" title="arrow">
            <a:extLst>
              <a:ext uri="{FF2B5EF4-FFF2-40B4-BE49-F238E27FC236}">
                <a16:creationId xmlns:a16="http://schemas.microsoft.com/office/drawing/2014/main" id="{4B9C13D8-DD07-1D40-BE89-F2ACA87F75BB}"/>
              </a:ext>
            </a:extLst>
          </p:cNvPr>
          <p:cNvCxnSpPr>
            <a:cxnSpLocks/>
          </p:cNvCxnSpPr>
          <p:nvPr/>
        </p:nvCxnSpPr>
        <p:spPr>
          <a:xfrm>
            <a:off x="3905172" y="2081507"/>
            <a:ext cx="532362"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pic>
        <p:nvPicPr>
          <p:cNvPr id="2052" name="Picture 4" descr="cartoon laptop next to file folders and document" title="docket inbox">
            <a:extLst>
              <a:ext uri="{FF2B5EF4-FFF2-40B4-BE49-F238E27FC236}">
                <a16:creationId xmlns:a16="http://schemas.microsoft.com/office/drawing/2014/main" id="{DCB427E0-F388-D445-BC9C-DF8598F4BE71}"/>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367218" y="1092367"/>
            <a:ext cx="1901402" cy="1852795"/>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descr="arrow" title="arrow">
            <a:extLst>
              <a:ext uri="{FF2B5EF4-FFF2-40B4-BE49-F238E27FC236}">
                <a16:creationId xmlns:a16="http://schemas.microsoft.com/office/drawing/2014/main" id="{9F7B9D92-C4B8-0E47-8812-C5EA9FF56D49}"/>
              </a:ext>
            </a:extLst>
          </p:cNvPr>
          <p:cNvCxnSpPr>
            <a:stCxn id="2052" idx="3"/>
          </p:cNvCxnSpPr>
          <p:nvPr/>
        </p:nvCxnSpPr>
        <p:spPr>
          <a:xfrm>
            <a:off x="6268620" y="2018765"/>
            <a:ext cx="555146" cy="15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064" name="Picture 16" descr="cartoon laptop next to file folders and gavel" title="chambers">
            <a:extLst>
              <a:ext uri="{FF2B5EF4-FFF2-40B4-BE49-F238E27FC236}">
                <a16:creationId xmlns:a16="http://schemas.microsoft.com/office/drawing/2014/main" id="{6253757F-B915-A745-A0E3-DD7178AE5E77}"/>
              </a:ext>
            </a:extLst>
          </p:cNvPr>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6823766" y="1161339"/>
            <a:ext cx="1931478" cy="1849834"/>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Straight Arrow Connector 22" descr="arrow" title="arrow">
            <a:extLst>
              <a:ext uri="{FF2B5EF4-FFF2-40B4-BE49-F238E27FC236}">
                <a16:creationId xmlns:a16="http://schemas.microsoft.com/office/drawing/2014/main" id="{7347D156-3CF7-194D-9209-2FCEDC3A5C97}"/>
              </a:ext>
            </a:extLst>
          </p:cNvPr>
          <p:cNvCxnSpPr/>
          <p:nvPr/>
        </p:nvCxnSpPr>
        <p:spPr>
          <a:xfrm flipH="1">
            <a:off x="7451002" y="2909197"/>
            <a:ext cx="261979" cy="54922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062" name="Picture 14" descr="cartoon laptop next to calendar and justice scales" title="trial planning">
            <a:extLst>
              <a:ext uri="{FF2B5EF4-FFF2-40B4-BE49-F238E27FC236}">
                <a16:creationId xmlns:a16="http://schemas.microsoft.com/office/drawing/2014/main" id="{8CB6122A-8D94-604A-8004-4D19D2EE1622}"/>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5708825" y="3198914"/>
            <a:ext cx="2004156" cy="1707010"/>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Straight Arrow Connector 26" descr="arrow" title="arrow">
            <a:extLst>
              <a:ext uri="{FF2B5EF4-FFF2-40B4-BE49-F238E27FC236}">
                <a16:creationId xmlns:a16="http://schemas.microsoft.com/office/drawing/2014/main" id="{ABB338D9-9F2B-434C-B01A-ED2C138C6F0F}"/>
              </a:ext>
            </a:extLst>
          </p:cNvPr>
          <p:cNvCxnSpPr>
            <a:stCxn id="2060" idx="3"/>
            <a:endCxn id="2062" idx="1"/>
          </p:cNvCxnSpPr>
          <p:nvPr/>
        </p:nvCxnSpPr>
        <p:spPr>
          <a:xfrm>
            <a:off x="5174836" y="4052419"/>
            <a:ext cx="53398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cartoon laptop next to calendar and justice scales" title="calendar section">
            <a:extLst>
              <a:ext uri="{FF2B5EF4-FFF2-40B4-BE49-F238E27FC236}">
                <a16:creationId xmlns:a16="http://schemas.microsoft.com/office/drawing/2014/main" id="{B43C725C-5D95-FA41-AA49-31C128E234DA}"/>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3243358" y="3147300"/>
            <a:ext cx="1931478" cy="1810237"/>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Arrow Connector 24" descr="arrow" title="arrow">
            <a:extLst>
              <a:ext uri="{FF2B5EF4-FFF2-40B4-BE49-F238E27FC236}">
                <a16:creationId xmlns:a16="http://schemas.microsoft.com/office/drawing/2014/main" id="{FEA2089F-0031-604C-920F-145E8307A9D3}"/>
              </a:ext>
            </a:extLst>
          </p:cNvPr>
          <p:cNvCxnSpPr>
            <a:cxnSpLocks/>
          </p:cNvCxnSpPr>
          <p:nvPr/>
        </p:nvCxnSpPr>
        <p:spPr>
          <a:xfrm flipH="1">
            <a:off x="4788684" y="2909197"/>
            <a:ext cx="389899" cy="51279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descr="arrow" title="arrow">
            <a:extLst>
              <a:ext uri="{FF2B5EF4-FFF2-40B4-BE49-F238E27FC236}">
                <a16:creationId xmlns:a16="http://schemas.microsoft.com/office/drawing/2014/main" id="{245CCA23-DC3C-3540-AFD6-12F1F57ED609}"/>
              </a:ext>
            </a:extLst>
          </p:cNvPr>
          <p:cNvCxnSpPr/>
          <p:nvPr/>
        </p:nvCxnSpPr>
        <p:spPr>
          <a:xfrm flipV="1">
            <a:off x="4999649" y="2534970"/>
            <a:ext cx="1942786" cy="115998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dirty="0"/>
          </a:p>
        </p:txBody>
      </p:sp>
    </p:spTree>
    <p:extLst>
      <p:ext uri="{BB962C8B-B14F-4D97-AF65-F5344CB8AC3E}">
        <p14:creationId xmlns:p14="http://schemas.microsoft.com/office/powerpoint/2010/main" val="1304807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p:txBody>
          <a:bodyPr/>
          <a:lstStyle/>
          <a:p>
            <a:r>
              <a:rPr lang="en-US" dirty="0"/>
              <a:t>FEAR OF CHANGE</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Job security; ownership of processes</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22</a:t>
            </a:fld>
            <a:endParaRPr lang="en">
              <a:solidFill>
                <a:schemeClr val="accent3"/>
              </a:solidFill>
            </a:endParaRPr>
          </a:p>
        </p:txBody>
      </p:sp>
    </p:spTree>
    <p:extLst>
      <p:ext uri="{BB962C8B-B14F-4D97-AF65-F5344CB8AC3E}">
        <p14:creationId xmlns:p14="http://schemas.microsoft.com/office/powerpoint/2010/main" val="116779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RESISTING CHANGE</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7686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Our attempts to automate a process failed because Court employees were so used to the existing workaround, they didn’t think it needed improvement.</a:t>
            </a:r>
          </a:p>
        </p:txBody>
      </p:sp>
      <p:sp>
        <p:nvSpPr>
          <p:cNvPr id="9" name="image" descr="speech bubble" title="speech bubble">
            <a:extLst>
              <a:ext uri="{FF2B5EF4-FFF2-40B4-BE49-F238E27FC236}">
                <a16:creationId xmlns:a16="http://schemas.microsoft.com/office/drawing/2014/main" id="{ECE69C01-2D3C-C84C-A8C8-CFA0EB8F6304}"/>
              </a:ext>
            </a:extLst>
          </p:cNvPr>
          <p:cNvSpPr/>
          <p:nvPr/>
        </p:nvSpPr>
        <p:spPr>
          <a:xfrm>
            <a:off x="3146950" y="1531996"/>
            <a:ext cx="3013500" cy="2461200"/>
          </a:xfrm>
          <a:prstGeom prst="wedgeEllipseCallout">
            <a:avLst>
              <a:gd name="adj1" fmla="val -20833"/>
              <a:gd name="adj2" fmla="val 625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header">
            <a:extLst>
              <a:ext uri="{FF2B5EF4-FFF2-40B4-BE49-F238E27FC236}">
                <a16:creationId xmlns:a16="http://schemas.microsoft.com/office/drawing/2014/main" id="{0E77D067-FB42-C34E-A4CE-43673D6EFA33}"/>
              </a:ext>
            </a:extLst>
          </p:cNvPr>
          <p:cNvSpPr txBox="1"/>
          <p:nvPr/>
        </p:nvSpPr>
        <p:spPr>
          <a:xfrm>
            <a:off x="2728000" y="2156505"/>
            <a:ext cx="3851400" cy="116952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dirty="0">
                <a:solidFill>
                  <a:schemeClr val="accent3"/>
                </a:solidFill>
                <a:latin typeface="Jockey One"/>
                <a:ea typeface="Jockey One"/>
                <a:cs typeface="Jockey One"/>
                <a:sym typeface="Jockey One"/>
              </a:rPr>
              <a:t>What are your</a:t>
            </a:r>
            <a:br>
              <a:rPr lang="en" sz="3200" dirty="0">
                <a:solidFill>
                  <a:schemeClr val="accent3"/>
                </a:solidFill>
                <a:latin typeface="Jockey One"/>
                <a:ea typeface="Jockey One"/>
                <a:cs typeface="Jockey One"/>
                <a:sym typeface="Jockey One"/>
              </a:rPr>
            </a:br>
            <a:r>
              <a:rPr lang="en" sz="3200" dirty="0">
                <a:solidFill>
                  <a:schemeClr val="accent3"/>
                </a:solidFill>
                <a:latin typeface="Jockey One"/>
                <a:ea typeface="Jockey One"/>
                <a:cs typeface="Jockey One"/>
                <a:sym typeface="Jockey One"/>
              </a:rPr>
              <a:t> digits? </a:t>
            </a:r>
            <a:endParaRPr sz="3200" dirty="0">
              <a:solidFill>
                <a:schemeClr val="accent3"/>
              </a:solidFill>
              <a:latin typeface="Jockey One"/>
              <a:ea typeface="Jockey One"/>
              <a:cs typeface="Jockey One"/>
              <a:sym typeface="Jockey One"/>
            </a:endParaRPr>
          </a:p>
        </p:txBody>
      </p:sp>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dirty="0"/>
          </a:p>
        </p:txBody>
      </p:sp>
    </p:spTree>
    <p:extLst>
      <p:ext uri="{BB962C8B-B14F-4D97-AF65-F5344CB8AC3E}">
        <p14:creationId xmlns:p14="http://schemas.microsoft.com/office/powerpoint/2010/main" val="9971072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a:xfrm>
            <a:off x="400897" y="1216681"/>
            <a:ext cx="6352989" cy="932515"/>
          </a:xfrm>
        </p:spPr>
        <p:txBody>
          <a:bodyPr/>
          <a:lstStyle/>
          <a:p>
            <a:r>
              <a:rPr lang="en-US" dirty="0"/>
              <a:t>RULES &amp; REGULATIONS</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It’s the law</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24</a:t>
            </a:fld>
            <a:endParaRPr lang="en">
              <a:solidFill>
                <a:schemeClr val="accent3"/>
              </a:solidFill>
            </a:endParaRPr>
          </a:p>
        </p:txBody>
      </p:sp>
    </p:spTree>
    <p:extLst>
      <p:ext uri="{BB962C8B-B14F-4D97-AF65-F5344CB8AC3E}">
        <p14:creationId xmlns:p14="http://schemas.microsoft.com/office/powerpoint/2010/main" val="29092536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CAN’T IMPROVE DESIGN</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7686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The Court had to generate a cover sheet for incoming documents that displayed a lot of specific data – in a less than optimized way. </a:t>
            </a:r>
          </a:p>
        </p:txBody>
      </p:sp>
      <p:sp>
        <p:nvSpPr>
          <p:cNvPr id="12" name="TextBox 11">
            <a:extLst>
              <a:ext uri="{FF2B5EF4-FFF2-40B4-BE49-F238E27FC236}">
                <a16:creationId xmlns:a16="http://schemas.microsoft.com/office/drawing/2014/main" id="{84F18F4A-3A5B-8044-A45E-FE0E36FD7111}"/>
              </a:ext>
            </a:extLst>
          </p:cNvPr>
          <p:cNvSpPr txBox="1"/>
          <p:nvPr/>
        </p:nvSpPr>
        <p:spPr>
          <a:xfrm>
            <a:off x="2130783" y="1172210"/>
            <a:ext cx="1615567" cy="707886"/>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ORIGINAL</a:t>
            </a:r>
          </a:p>
          <a:p>
            <a:endParaRPr lang="en-US" sz="2000" dirty="0">
              <a:solidFill>
                <a:schemeClr val="accent2"/>
              </a:solidFill>
              <a:latin typeface="Jockey One" panose="02000506000000020004" pitchFamily="2" charset="0"/>
            </a:endParaRPr>
          </a:p>
        </p:txBody>
      </p:sp>
      <p:pic>
        <p:nvPicPr>
          <p:cNvPr id="5" name="Picture 4" descr="screenshot of original cover sheet" title="screenshot of original cover sheet">
            <a:extLst>
              <a:ext uri="{FF2B5EF4-FFF2-40B4-BE49-F238E27FC236}">
                <a16:creationId xmlns:a16="http://schemas.microsoft.com/office/drawing/2014/main" id="{77028334-031A-844F-983C-6F1904D38C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97884" y="1659141"/>
            <a:ext cx="2545150" cy="3292788"/>
          </a:xfrm>
          <a:prstGeom prst="rect">
            <a:avLst/>
          </a:prstGeom>
        </p:spPr>
      </p:pic>
      <p:sp>
        <p:nvSpPr>
          <p:cNvPr id="15" name="TextBox 14">
            <a:extLst>
              <a:ext uri="{FF2B5EF4-FFF2-40B4-BE49-F238E27FC236}">
                <a16:creationId xmlns:a16="http://schemas.microsoft.com/office/drawing/2014/main" id="{E3DCA43C-4E47-C140-BA87-FDED4FD2923C}"/>
              </a:ext>
            </a:extLst>
          </p:cNvPr>
          <p:cNvSpPr txBox="1"/>
          <p:nvPr/>
        </p:nvSpPr>
        <p:spPr>
          <a:xfrm>
            <a:off x="6110126" y="1172210"/>
            <a:ext cx="1615567" cy="707886"/>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REDESIGNED</a:t>
            </a:r>
          </a:p>
          <a:p>
            <a:endParaRPr lang="en-US" sz="2000" dirty="0">
              <a:solidFill>
                <a:schemeClr val="bg1"/>
              </a:solidFill>
              <a:latin typeface="Jockey One" panose="02000506000000020004" pitchFamily="2" charset="0"/>
            </a:endParaRPr>
          </a:p>
        </p:txBody>
      </p:sp>
      <p:pic>
        <p:nvPicPr>
          <p:cNvPr id="4" name="Picture 3" descr="screenshot of original redesigned sheet" title="screenshot of original redesigned sheet">
            <a:extLst>
              <a:ext uri="{FF2B5EF4-FFF2-40B4-BE49-F238E27FC236}">
                <a16:creationId xmlns:a16="http://schemas.microsoft.com/office/drawing/2014/main" id="{7963510B-E07C-E642-BFC8-F358E63BC43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419359" y="1659141"/>
            <a:ext cx="2544427" cy="3292788"/>
          </a:xfrm>
          <a:prstGeom prst="rect">
            <a:avLst/>
          </a:prstGeom>
        </p:spPr>
      </p:pic>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dirty="0"/>
          </a:p>
        </p:txBody>
      </p:sp>
    </p:spTree>
    <p:extLst>
      <p:ext uri="{BB962C8B-B14F-4D97-AF65-F5344CB8AC3E}">
        <p14:creationId xmlns:p14="http://schemas.microsoft.com/office/powerpoint/2010/main" val="37705992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CB770-9125-6F49-8366-CEBF4C02FF41}"/>
              </a:ext>
            </a:extLst>
          </p:cNvPr>
          <p:cNvSpPr>
            <a:spLocks noGrp="1"/>
          </p:cNvSpPr>
          <p:nvPr>
            <p:ph type="ctrTitle"/>
          </p:nvPr>
        </p:nvSpPr>
        <p:spPr/>
        <p:txBody>
          <a:bodyPr/>
          <a:lstStyle/>
          <a:p>
            <a:r>
              <a:rPr lang="en-US" dirty="0"/>
              <a:t>HOW TO OVERCOME</a:t>
            </a:r>
          </a:p>
        </p:txBody>
      </p:sp>
      <p:sp>
        <p:nvSpPr>
          <p:cNvPr id="3" name="Subtitle 2">
            <a:extLst>
              <a:ext uri="{FF2B5EF4-FFF2-40B4-BE49-F238E27FC236}">
                <a16:creationId xmlns:a16="http://schemas.microsoft.com/office/drawing/2014/main" id="{43ECC047-0D66-834E-A320-4719A736CDA1}"/>
              </a:ext>
            </a:extLst>
          </p:cNvPr>
          <p:cNvSpPr>
            <a:spLocks noGrp="1"/>
          </p:cNvSpPr>
          <p:nvPr>
            <p:ph type="subTitle" idx="1"/>
          </p:nvPr>
        </p:nvSpPr>
        <p:spPr>
          <a:xfrm>
            <a:off x="2490307" y="4021260"/>
            <a:ext cx="4338320" cy="577800"/>
          </a:xfrm>
        </p:spPr>
        <p:txBody>
          <a:bodyPr/>
          <a:lstStyle/>
          <a:p>
            <a:r>
              <a:rPr lang="en-US" dirty="0"/>
              <a:t>Tactics for change</a:t>
            </a:r>
          </a:p>
        </p:txBody>
      </p:sp>
      <p:sp>
        <p:nvSpPr>
          <p:cNvPr id="5" name="Text Placeholder 4">
            <a:extLst>
              <a:ext uri="{FF2B5EF4-FFF2-40B4-BE49-F238E27FC236}">
                <a16:creationId xmlns:a16="http://schemas.microsoft.com/office/drawing/2014/main" id="{81914B0C-D25C-0444-A04E-6413BFA04CDC}"/>
              </a:ext>
            </a:extLst>
          </p:cNvPr>
          <p:cNvSpPr>
            <a:spLocks noGrp="1"/>
          </p:cNvSpPr>
          <p:nvPr>
            <p:ph type="body" sz="quarter" idx="13"/>
          </p:nvPr>
        </p:nvSpPr>
        <p:spPr/>
        <p:txBody>
          <a:bodyPr/>
          <a:lstStyle/>
          <a:p>
            <a:r>
              <a:rPr lang="en-US" dirty="0"/>
              <a:t>04</a:t>
            </a:r>
          </a:p>
        </p:txBody>
      </p:sp>
      <p:sp>
        <p:nvSpPr>
          <p:cNvPr id="4" name="Slide Number Placeholder 3">
            <a:extLst>
              <a:ext uri="{FF2B5EF4-FFF2-40B4-BE49-F238E27FC236}">
                <a16:creationId xmlns:a16="http://schemas.microsoft.com/office/drawing/2014/main" id="{25D80358-C96C-994D-9ADE-A59A6E2F988C}"/>
              </a:ext>
            </a:extLst>
          </p:cNvPr>
          <p:cNvSpPr>
            <a:spLocks noGrp="1"/>
          </p:cNvSpPr>
          <p:nvPr>
            <p:ph type="sldNum" idx="12"/>
          </p:nvPr>
        </p:nvSpPr>
        <p:spPr/>
        <p:txBody>
          <a:bodyPr/>
          <a:lstStyle/>
          <a:p>
            <a:pPr lvl="0"/>
            <a:fld id="{00000000-1234-1234-1234-123412341234}" type="slidenum">
              <a:rPr lang="en" smtClean="0">
                <a:solidFill>
                  <a:schemeClr val="accent3"/>
                </a:solidFill>
              </a:rPr>
              <a:pPr lvl="0"/>
              <a:t>26</a:t>
            </a:fld>
            <a:endParaRPr lang="en">
              <a:solidFill>
                <a:schemeClr val="accent3"/>
              </a:solidFill>
            </a:endParaRPr>
          </a:p>
        </p:txBody>
      </p:sp>
    </p:spTree>
    <p:extLst>
      <p:ext uri="{BB962C8B-B14F-4D97-AF65-F5344CB8AC3E}">
        <p14:creationId xmlns:p14="http://schemas.microsoft.com/office/powerpoint/2010/main" val="1822122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a:xfrm>
            <a:off x="400897" y="1216681"/>
            <a:ext cx="6352989" cy="932515"/>
          </a:xfrm>
        </p:spPr>
        <p:txBody>
          <a:bodyPr/>
          <a:lstStyle/>
          <a:p>
            <a:r>
              <a:rPr lang="en-US" dirty="0"/>
              <a:t>LISTEN!</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Let them do the talking; gain clarity on goals and tasks</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27</a:t>
            </a:fld>
            <a:endParaRPr lang="en">
              <a:solidFill>
                <a:schemeClr val="accent3"/>
              </a:solidFill>
            </a:endParaRPr>
          </a:p>
        </p:txBody>
      </p:sp>
    </p:spTree>
    <p:extLst>
      <p:ext uri="{BB962C8B-B14F-4D97-AF65-F5344CB8AC3E}">
        <p14:creationId xmlns:p14="http://schemas.microsoft.com/office/powerpoint/2010/main" val="2759285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HOW TO LISTEN</a:t>
            </a:r>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The Court users had all the information we needed to build an effective system. All we needed to do was listen. </a:t>
            </a:r>
          </a:p>
        </p:txBody>
      </p:sp>
      <p:grpSp>
        <p:nvGrpSpPr>
          <p:cNvPr id="22" name="item" descr="number 1" title="number">
            <a:extLst>
              <a:ext uri="{FF2B5EF4-FFF2-40B4-BE49-F238E27FC236}">
                <a16:creationId xmlns:a16="http://schemas.microsoft.com/office/drawing/2014/main" id="{96701CCB-988C-ED47-BD3D-808D76E4592B}"/>
              </a:ext>
            </a:extLst>
          </p:cNvPr>
          <p:cNvGrpSpPr/>
          <p:nvPr/>
        </p:nvGrpSpPr>
        <p:grpSpPr>
          <a:xfrm>
            <a:off x="1526461" y="1477420"/>
            <a:ext cx="587100" cy="420700"/>
            <a:chOff x="1594658" y="1471811"/>
            <a:chExt cx="587100" cy="420700"/>
          </a:xfrm>
        </p:grpSpPr>
        <p:sp>
          <p:nvSpPr>
            <p:cNvPr id="23" name="background shape">
              <a:extLst>
                <a:ext uri="{FF2B5EF4-FFF2-40B4-BE49-F238E27FC236}">
                  <a16:creationId xmlns:a16="http://schemas.microsoft.com/office/drawing/2014/main" id="{90B03FE9-73CB-F444-9EEB-227AC9DB375E}"/>
                </a:ext>
              </a:extLst>
            </p:cNvPr>
            <p:cNvSpPr/>
            <p:nvPr/>
          </p:nvSpPr>
          <p:spPr>
            <a:xfrm>
              <a:off x="1822133"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24" name="number">
              <a:extLst>
                <a:ext uri="{FF2B5EF4-FFF2-40B4-BE49-F238E27FC236}">
                  <a16:creationId xmlns:a16="http://schemas.microsoft.com/office/drawing/2014/main" id="{94D9402F-1C59-4643-89F3-6F00BC014162}"/>
                </a:ext>
              </a:extLst>
            </p:cNvPr>
            <p:cNvSpPr txBox="1"/>
            <p:nvPr/>
          </p:nvSpPr>
          <p:spPr>
            <a:xfrm>
              <a:off x="1594658"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01</a:t>
              </a:r>
              <a:endParaRPr dirty="0">
                <a:solidFill>
                  <a:schemeClr val="accent3"/>
                </a:solidFill>
                <a:latin typeface="Jockey One"/>
                <a:ea typeface="Jockey One"/>
                <a:cs typeface="Jockey One"/>
                <a:sym typeface="Jockey One"/>
              </a:endParaRPr>
            </a:p>
          </p:txBody>
        </p:sp>
      </p:grpSp>
      <p:sp>
        <p:nvSpPr>
          <p:cNvPr id="6" name="TextBox 5">
            <a:extLst>
              <a:ext uri="{FF2B5EF4-FFF2-40B4-BE49-F238E27FC236}">
                <a16:creationId xmlns:a16="http://schemas.microsoft.com/office/drawing/2014/main" id="{D5452C24-6F1F-6242-AE2B-52E7668161B3}"/>
              </a:ext>
            </a:extLst>
          </p:cNvPr>
          <p:cNvSpPr txBox="1"/>
          <p:nvPr/>
        </p:nvSpPr>
        <p:spPr>
          <a:xfrm>
            <a:off x="2270613" y="1388800"/>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BUILD TRUST</a:t>
            </a:r>
          </a:p>
        </p:txBody>
      </p:sp>
      <p:sp>
        <p:nvSpPr>
          <p:cNvPr id="7" name="TextBox 6">
            <a:extLst>
              <a:ext uri="{FF2B5EF4-FFF2-40B4-BE49-F238E27FC236}">
                <a16:creationId xmlns:a16="http://schemas.microsoft.com/office/drawing/2014/main" id="{FB06B014-8750-2847-8EB7-9FC232436D32}"/>
              </a:ext>
            </a:extLst>
          </p:cNvPr>
          <p:cNvSpPr txBox="1"/>
          <p:nvPr/>
        </p:nvSpPr>
        <p:spPr>
          <a:xfrm>
            <a:off x="2270613" y="1627790"/>
            <a:ext cx="207505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Create a safe environment for users to open up</a:t>
            </a:r>
          </a:p>
        </p:txBody>
      </p:sp>
      <p:grpSp>
        <p:nvGrpSpPr>
          <p:cNvPr id="25" name="item" descr="number 2" title="number">
            <a:extLst>
              <a:ext uri="{FF2B5EF4-FFF2-40B4-BE49-F238E27FC236}">
                <a16:creationId xmlns:a16="http://schemas.microsoft.com/office/drawing/2014/main" id="{56C0464D-2255-844A-86A2-6F8A0C975573}"/>
              </a:ext>
            </a:extLst>
          </p:cNvPr>
          <p:cNvGrpSpPr/>
          <p:nvPr/>
        </p:nvGrpSpPr>
        <p:grpSpPr>
          <a:xfrm>
            <a:off x="1594652" y="2515774"/>
            <a:ext cx="650048" cy="468803"/>
            <a:chOff x="1594652" y="2515774"/>
            <a:chExt cx="650048" cy="468803"/>
          </a:xfrm>
        </p:grpSpPr>
        <p:sp>
          <p:nvSpPr>
            <p:cNvPr id="26" name="background shape">
              <a:extLst>
                <a:ext uri="{FF2B5EF4-FFF2-40B4-BE49-F238E27FC236}">
                  <a16:creationId xmlns:a16="http://schemas.microsoft.com/office/drawing/2014/main" id="{BE9900DF-E60B-124A-8EE2-80EDD8BBB17C}"/>
                </a:ext>
              </a:extLst>
            </p:cNvPr>
            <p:cNvSpPr/>
            <p:nvPr/>
          </p:nvSpPr>
          <p:spPr>
            <a:xfrm rot="5400000">
              <a:off x="1797954" y="2537832"/>
              <a:ext cx="468803" cy="424688"/>
            </a:xfrm>
            <a:custGeom>
              <a:avLst/>
              <a:gdLst/>
              <a:ahLst/>
              <a:cxnLst/>
              <a:rect l="l" t="t" r="r" b="b"/>
              <a:pathLst>
                <a:path w="23071" h="20900" extrusionOk="0">
                  <a:moveTo>
                    <a:pt x="3528" y="5157"/>
                  </a:moveTo>
                  <a:lnTo>
                    <a:pt x="0" y="18728"/>
                  </a:lnTo>
                  <a:lnTo>
                    <a:pt x="23071" y="20900"/>
                  </a:lnTo>
                  <a:lnTo>
                    <a:pt x="21985" y="0"/>
                  </a:lnTo>
                  <a:close/>
                </a:path>
              </a:pathLst>
            </a:custGeom>
            <a:solidFill>
              <a:schemeClr val="accent1"/>
            </a:solidFill>
            <a:ln>
              <a:noFill/>
            </a:ln>
          </p:spPr>
        </p:sp>
        <p:sp>
          <p:nvSpPr>
            <p:cNvPr id="27" name="number">
              <a:extLst>
                <a:ext uri="{FF2B5EF4-FFF2-40B4-BE49-F238E27FC236}">
                  <a16:creationId xmlns:a16="http://schemas.microsoft.com/office/drawing/2014/main" id="{AC60297C-507B-D449-B19B-26E8EDA082A7}"/>
                </a:ext>
              </a:extLst>
            </p:cNvPr>
            <p:cNvSpPr txBox="1"/>
            <p:nvPr/>
          </p:nvSpPr>
          <p:spPr>
            <a:xfrm>
              <a:off x="1594652" y="2671252"/>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02</a:t>
              </a:r>
              <a:endParaRPr dirty="0">
                <a:solidFill>
                  <a:schemeClr val="accent3"/>
                </a:solidFill>
                <a:latin typeface="Jockey One"/>
                <a:ea typeface="Jockey One"/>
                <a:cs typeface="Jockey One"/>
                <a:sym typeface="Jockey One"/>
              </a:endParaRPr>
            </a:p>
          </p:txBody>
        </p:sp>
      </p:grpSp>
      <p:sp>
        <p:nvSpPr>
          <p:cNvPr id="8" name="TextBox 7">
            <a:extLst>
              <a:ext uri="{FF2B5EF4-FFF2-40B4-BE49-F238E27FC236}">
                <a16:creationId xmlns:a16="http://schemas.microsoft.com/office/drawing/2014/main" id="{E1F4B0CD-F070-404F-A95B-A68E94AC4165}"/>
              </a:ext>
            </a:extLst>
          </p:cNvPr>
          <p:cNvSpPr txBox="1"/>
          <p:nvPr/>
        </p:nvSpPr>
        <p:spPr>
          <a:xfrm>
            <a:off x="2270613" y="2420096"/>
            <a:ext cx="2174638"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LEARN THE HISTORY</a:t>
            </a:r>
          </a:p>
        </p:txBody>
      </p:sp>
      <p:sp>
        <p:nvSpPr>
          <p:cNvPr id="9" name="TextBox 8">
            <a:extLst>
              <a:ext uri="{FF2B5EF4-FFF2-40B4-BE49-F238E27FC236}">
                <a16:creationId xmlns:a16="http://schemas.microsoft.com/office/drawing/2014/main" id="{8303032B-2A31-1743-AA6E-75CA657E1F42}"/>
              </a:ext>
            </a:extLst>
          </p:cNvPr>
          <p:cNvSpPr txBox="1"/>
          <p:nvPr/>
        </p:nvSpPr>
        <p:spPr>
          <a:xfrm>
            <a:off x="2270613" y="2713408"/>
            <a:ext cx="2301387" cy="492443"/>
          </a:xfrm>
          <a:prstGeom prst="rect">
            <a:avLst/>
          </a:prstGeom>
          <a:noFill/>
        </p:spPr>
        <p:txBody>
          <a:bodyPr wrap="square" rtlCol="0">
            <a:spAutoFit/>
          </a:bodyPr>
          <a:lstStyle/>
          <a:p>
            <a:pPr marL="0" indent="0">
              <a:spcAft>
                <a:spcPts val="200"/>
              </a:spcAft>
              <a:buFont typeface="Hind Vadodara Light"/>
              <a:buNone/>
            </a:pPr>
            <a:r>
              <a:rPr lang="en-US" sz="1300" dirty="0">
                <a:solidFill>
                  <a:schemeClr val="accent2"/>
                </a:solidFill>
                <a:latin typeface="Avenir Next Condensed" panose="020B0506020202020204" pitchFamily="34" charset="0"/>
                <a:cs typeface="Hind Vadodara"/>
                <a:sym typeface="Hind Vadodara"/>
              </a:rPr>
              <a:t>Understand the circumstances that led to current processes </a:t>
            </a:r>
          </a:p>
        </p:txBody>
      </p:sp>
      <p:grpSp>
        <p:nvGrpSpPr>
          <p:cNvPr id="28" name="item" descr="number 3" title="number">
            <a:extLst>
              <a:ext uri="{FF2B5EF4-FFF2-40B4-BE49-F238E27FC236}">
                <a16:creationId xmlns:a16="http://schemas.microsoft.com/office/drawing/2014/main" id="{B97E434A-A296-0D4B-AB54-F8D5B57A603B}"/>
              </a:ext>
            </a:extLst>
          </p:cNvPr>
          <p:cNvGrpSpPr/>
          <p:nvPr/>
        </p:nvGrpSpPr>
        <p:grpSpPr>
          <a:xfrm>
            <a:off x="1681580" y="3575880"/>
            <a:ext cx="593886" cy="420700"/>
            <a:chOff x="1681580" y="3621145"/>
            <a:chExt cx="593886" cy="420700"/>
          </a:xfrm>
        </p:grpSpPr>
        <p:sp>
          <p:nvSpPr>
            <p:cNvPr id="29" name="background shape">
              <a:extLst>
                <a:ext uri="{FF2B5EF4-FFF2-40B4-BE49-F238E27FC236}">
                  <a16:creationId xmlns:a16="http://schemas.microsoft.com/office/drawing/2014/main" id="{CBC35470-036F-CD4B-926A-D1F2745A8A75}"/>
                </a:ext>
              </a:extLst>
            </p:cNvPr>
            <p:cNvSpPr/>
            <p:nvPr/>
          </p:nvSpPr>
          <p:spPr>
            <a:xfrm flipH="1">
              <a:off x="1915841" y="3621145"/>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0" name="number">
              <a:extLst>
                <a:ext uri="{FF2B5EF4-FFF2-40B4-BE49-F238E27FC236}">
                  <a16:creationId xmlns:a16="http://schemas.microsoft.com/office/drawing/2014/main" id="{21664DD6-A2C2-8A4C-A547-79601A4F1402}"/>
                </a:ext>
              </a:extLst>
            </p:cNvPr>
            <p:cNvSpPr txBox="1"/>
            <p:nvPr/>
          </p:nvSpPr>
          <p:spPr>
            <a:xfrm>
              <a:off x="1681580" y="3750063"/>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03</a:t>
              </a:r>
              <a:endParaRPr dirty="0">
                <a:solidFill>
                  <a:schemeClr val="accent3"/>
                </a:solidFill>
                <a:latin typeface="Jockey One"/>
                <a:ea typeface="Jockey One"/>
                <a:cs typeface="Jockey One"/>
                <a:sym typeface="Jockey One"/>
              </a:endParaRPr>
            </a:p>
          </p:txBody>
        </p:sp>
      </p:grpSp>
      <p:sp>
        <p:nvSpPr>
          <p:cNvPr id="12" name="TextBox 11">
            <a:extLst>
              <a:ext uri="{FF2B5EF4-FFF2-40B4-BE49-F238E27FC236}">
                <a16:creationId xmlns:a16="http://schemas.microsoft.com/office/drawing/2014/main" id="{E1423A53-F030-4043-B55F-AD646A77E722}"/>
              </a:ext>
            </a:extLst>
          </p:cNvPr>
          <p:cNvSpPr txBox="1"/>
          <p:nvPr/>
        </p:nvSpPr>
        <p:spPr>
          <a:xfrm>
            <a:off x="2260453" y="3510788"/>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REPEAT FOR CLARITY</a:t>
            </a:r>
          </a:p>
        </p:txBody>
      </p:sp>
      <p:sp>
        <p:nvSpPr>
          <p:cNvPr id="13" name="TextBox 12">
            <a:extLst>
              <a:ext uri="{FF2B5EF4-FFF2-40B4-BE49-F238E27FC236}">
                <a16:creationId xmlns:a16="http://schemas.microsoft.com/office/drawing/2014/main" id="{E66C04D8-C108-5A49-A0A9-CB1C35E9F1F4}"/>
              </a:ext>
            </a:extLst>
          </p:cNvPr>
          <p:cNvSpPr txBox="1"/>
          <p:nvPr/>
        </p:nvSpPr>
        <p:spPr>
          <a:xfrm>
            <a:off x="2260453" y="3822206"/>
            <a:ext cx="2529840" cy="492443"/>
          </a:xfrm>
          <a:prstGeom prst="rect">
            <a:avLst/>
          </a:prstGeom>
          <a:noFill/>
        </p:spPr>
        <p:txBody>
          <a:bodyPr wrap="square" rtlCol="0">
            <a:spAutoFit/>
          </a:bodyPr>
          <a:lstStyle/>
          <a:p>
            <a:pPr lvl="0">
              <a:spcAft>
                <a:spcPts val="200"/>
              </a:spcAft>
            </a:pPr>
            <a:r>
              <a:rPr lang="en-US" sz="1300" dirty="0">
                <a:solidFill>
                  <a:schemeClr val="accent2"/>
                </a:solidFill>
                <a:latin typeface="Avenir Next Condensed" panose="020B0506020202020204" pitchFamily="34" charset="0"/>
                <a:cs typeface="Hind Vadodara"/>
                <a:sym typeface="Hind Vadodara"/>
              </a:rPr>
              <a:t>Communicate in your own words to verify understanding</a:t>
            </a:r>
          </a:p>
        </p:txBody>
      </p:sp>
      <p:grpSp>
        <p:nvGrpSpPr>
          <p:cNvPr id="31" name="item" descr="number 4" title="number">
            <a:extLst>
              <a:ext uri="{FF2B5EF4-FFF2-40B4-BE49-F238E27FC236}">
                <a16:creationId xmlns:a16="http://schemas.microsoft.com/office/drawing/2014/main" id="{6DE4DE3A-3864-C348-9315-20B380C6B0D3}"/>
              </a:ext>
            </a:extLst>
          </p:cNvPr>
          <p:cNvGrpSpPr/>
          <p:nvPr/>
        </p:nvGrpSpPr>
        <p:grpSpPr>
          <a:xfrm>
            <a:off x="4971232" y="1471811"/>
            <a:ext cx="595149" cy="420700"/>
            <a:chOff x="4971232" y="1471811"/>
            <a:chExt cx="595149" cy="420700"/>
          </a:xfrm>
        </p:grpSpPr>
        <p:sp>
          <p:nvSpPr>
            <p:cNvPr id="32" name="background shape">
              <a:extLst>
                <a:ext uri="{FF2B5EF4-FFF2-40B4-BE49-F238E27FC236}">
                  <a16:creationId xmlns:a16="http://schemas.microsoft.com/office/drawing/2014/main" id="{B993DC35-9A36-A543-B5D1-E9A58F2049D5}"/>
                </a:ext>
              </a:extLst>
            </p:cNvPr>
            <p:cNvSpPr/>
            <p:nvPr/>
          </p:nvSpPr>
          <p:spPr>
            <a:xfrm flipH="1">
              <a:off x="5206756"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3" name="number">
              <a:extLst>
                <a:ext uri="{FF2B5EF4-FFF2-40B4-BE49-F238E27FC236}">
                  <a16:creationId xmlns:a16="http://schemas.microsoft.com/office/drawing/2014/main" id="{8D02B186-C385-944E-A360-78C412D06775}"/>
                </a:ext>
              </a:extLst>
            </p:cNvPr>
            <p:cNvSpPr txBox="1"/>
            <p:nvPr/>
          </p:nvSpPr>
          <p:spPr>
            <a:xfrm>
              <a:off x="4971232"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04</a:t>
              </a:r>
              <a:endParaRPr>
                <a:solidFill>
                  <a:schemeClr val="accent3"/>
                </a:solidFill>
                <a:latin typeface="Jockey One"/>
                <a:ea typeface="Jockey One"/>
                <a:cs typeface="Jockey One"/>
                <a:sym typeface="Jockey One"/>
              </a:endParaRPr>
            </a:p>
          </p:txBody>
        </p:sp>
      </p:grpSp>
      <p:sp>
        <p:nvSpPr>
          <p:cNvPr id="37" name="TextBox 36">
            <a:extLst>
              <a:ext uri="{FF2B5EF4-FFF2-40B4-BE49-F238E27FC236}">
                <a16:creationId xmlns:a16="http://schemas.microsoft.com/office/drawing/2014/main" id="{5831FAB8-9F5A-F247-832C-3A8F0405D990}"/>
              </a:ext>
            </a:extLst>
          </p:cNvPr>
          <p:cNvSpPr txBox="1"/>
          <p:nvPr/>
        </p:nvSpPr>
        <p:spPr>
          <a:xfrm>
            <a:off x="5608791" y="1384156"/>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PROBE WITHOUT JUDGEMENT</a:t>
            </a:r>
          </a:p>
        </p:txBody>
      </p:sp>
      <p:sp>
        <p:nvSpPr>
          <p:cNvPr id="38" name="TextBox 37">
            <a:extLst>
              <a:ext uri="{FF2B5EF4-FFF2-40B4-BE49-F238E27FC236}">
                <a16:creationId xmlns:a16="http://schemas.microsoft.com/office/drawing/2014/main" id="{419A20FF-0F90-8A4C-BDAF-E7B667DDA229}"/>
              </a:ext>
            </a:extLst>
          </p:cNvPr>
          <p:cNvSpPr txBox="1"/>
          <p:nvPr/>
        </p:nvSpPr>
        <p:spPr>
          <a:xfrm>
            <a:off x="5608791" y="1623146"/>
            <a:ext cx="207505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Listen without commentary or feedback as you learn</a:t>
            </a:r>
          </a:p>
        </p:txBody>
      </p:sp>
      <p:grpSp>
        <p:nvGrpSpPr>
          <p:cNvPr id="34" name="item" descr="number 5" title="number">
            <a:extLst>
              <a:ext uri="{FF2B5EF4-FFF2-40B4-BE49-F238E27FC236}">
                <a16:creationId xmlns:a16="http://schemas.microsoft.com/office/drawing/2014/main" id="{00A8B855-DED2-244A-95F0-2A3C89160208}"/>
              </a:ext>
            </a:extLst>
          </p:cNvPr>
          <p:cNvGrpSpPr/>
          <p:nvPr/>
        </p:nvGrpSpPr>
        <p:grpSpPr>
          <a:xfrm>
            <a:off x="4979269" y="2534286"/>
            <a:ext cx="587100" cy="420700"/>
            <a:chOff x="4979269" y="2534286"/>
            <a:chExt cx="587100" cy="420700"/>
          </a:xfrm>
        </p:grpSpPr>
        <p:sp>
          <p:nvSpPr>
            <p:cNvPr id="35" name="background shape">
              <a:extLst>
                <a:ext uri="{FF2B5EF4-FFF2-40B4-BE49-F238E27FC236}">
                  <a16:creationId xmlns:a16="http://schemas.microsoft.com/office/drawing/2014/main" id="{4D4A03AC-93CD-5C46-9D86-CAF9244ECD65}"/>
                </a:ext>
              </a:extLst>
            </p:cNvPr>
            <p:cNvSpPr/>
            <p:nvPr/>
          </p:nvSpPr>
          <p:spPr>
            <a:xfrm>
              <a:off x="5206744" y="2534286"/>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1"/>
            </a:solidFill>
            <a:ln>
              <a:noFill/>
            </a:ln>
          </p:spPr>
        </p:sp>
        <p:sp>
          <p:nvSpPr>
            <p:cNvPr id="36" name="number">
              <a:extLst>
                <a:ext uri="{FF2B5EF4-FFF2-40B4-BE49-F238E27FC236}">
                  <a16:creationId xmlns:a16="http://schemas.microsoft.com/office/drawing/2014/main" id="{6A1DAB19-860B-9F44-A979-653F47064751}"/>
                </a:ext>
              </a:extLst>
            </p:cNvPr>
            <p:cNvSpPr txBox="1"/>
            <p:nvPr/>
          </p:nvSpPr>
          <p:spPr>
            <a:xfrm>
              <a:off x="4979269" y="2663204"/>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05</a:t>
              </a:r>
              <a:endParaRPr>
                <a:solidFill>
                  <a:schemeClr val="accent3"/>
                </a:solidFill>
                <a:latin typeface="Jockey One"/>
                <a:ea typeface="Jockey One"/>
                <a:cs typeface="Jockey One"/>
                <a:sym typeface="Jockey One"/>
              </a:endParaRPr>
            </a:p>
          </p:txBody>
        </p:sp>
      </p:grpSp>
      <p:sp>
        <p:nvSpPr>
          <p:cNvPr id="39" name="TextBox 38">
            <a:extLst>
              <a:ext uri="{FF2B5EF4-FFF2-40B4-BE49-F238E27FC236}">
                <a16:creationId xmlns:a16="http://schemas.microsoft.com/office/drawing/2014/main" id="{08A627B9-A005-F14F-983D-B0251BFEA854}"/>
              </a:ext>
            </a:extLst>
          </p:cNvPr>
          <p:cNvSpPr txBox="1"/>
          <p:nvPr/>
        </p:nvSpPr>
        <p:spPr>
          <a:xfrm>
            <a:off x="5608790" y="2415452"/>
            <a:ext cx="2539529"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ALLOW FOR SELF-DISCOVERY</a:t>
            </a:r>
          </a:p>
        </p:txBody>
      </p:sp>
      <p:sp>
        <p:nvSpPr>
          <p:cNvPr id="40" name="TextBox 39">
            <a:extLst>
              <a:ext uri="{FF2B5EF4-FFF2-40B4-BE49-F238E27FC236}">
                <a16:creationId xmlns:a16="http://schemas.microsoft.com/office/drawing/2014/main" id="{E42D9764-E4FB-1446-9B32-6A980611E364}"/>
              </a:ext>
            </a:extLst>
          </p:cNvPr>
          <p:cNvSpPr txBox="1"/>
          <p:nvPr/>
        </p:nvSpPr>
        <p:spPr>
          <a:xfrm>
            <a:off x="5608792" y="2708764"/>
            <a:ext cx="2159082" cy="492443"/>
          </a:xfrm>
          <a:prstGeom prst="rect">
            <a:avLst/>
          </a:prstGeom>
          <a:noFill/>
        </p:spPr>
        <p:txBody>
          <a:bodyPr wrap="square" rtlCol="0">
            <a:spAutoFit/>
          </a:bodyPr>
          <a:lstStyle/>
          <a:p>
            <a:pPr marL="0" indent="0">
              <a:spcAft>
                <a:spcPts val="200"/>
              </a:spcAft>
              <a:buFont typeface="Hind Vadodara Light"/>
              <a:buNone/>
            </a:pPr>
            <a:r>
              <a:rPr lang="en-US" sz="1300" dirty="0">
                <a:solidFill>
                  <a:schemeClr val="accent2"/>
                </a:solidFill>
                <a:latin typeface="Avenir Next Condensed" panose="020B0506020202020204" pitchFamily="34" charset="0"/>
                <a:cs typeface="Hind Vadodara"/>
                <a:sym typeface="Hind Vadodara"/>
              </a:rPr>
              <a:t>Give people space to have their own epiphanies</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dirty="0"/>
          </a:p>
        </p:txBody>
      </p:sp>
    </p:spTree>
    <p:extLst>
      <p:ext uri="{BB962C8B-B14F-4D97-AF65-F5344CB8AC3E}">
        <p14:creationId xmlns:p14="http://schemas.microsoft.com/office/powerpoint/2010/main" val="15945313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CALENDAR PROCESS</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231701"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Understanding the “calendaring” process was one of the biggest challenges of this project.</a:t>
            </a:r>
          </a:p>
        </p:txBody>
      </p:sp>
      <p:sp>
        <p:nvSpPr>
          <p:cNvPr id="12" name="TextBox 11">
            <a:extLst>
              <a:ext uri="{FF2B5EF4-FFF2-40B4-BE49-F238E27FC236}">
                <a16:creationId xmlns:a16="http://schemas.microsoft.com/office/drawing/2014/main" id="{84F18F4A-3A5B-8044-A45E-FE0E36FD7111}"/>
              </a:ext>
            </a:extLst>
          </p:cNvPr>
          <p:cNvSpPr txBox="1"/>
          <p:nvPr/>
        </p:nvSpPr>
        <p:spPr>
          <a:xfrm>
            <a:off x="1488546" y="1175291"/>
            <a:ext cx="3349782" cy="1323439"/>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LISTEN, GATHER, OBSERVE</a:t>
            </a:r>
          </a:p>
          <a:p>
            <a:pPr algn="ctr"/>
            <a:endParaRPr lang="en-US" sz="2000" dirty="0">
              <a:solidFill>
                <a:schemeClr val="accent1"/>
              </a:solidFill>
              <a:latin typeface="Jockey One" panose="02000506000000020004" pitchFamily="2" charset="0"/>
            </a:endParaRPr>
          </a:p>
          <a:p>
            <a:pPr algn="ctr"/>
            <a:endParaRPr lang="en-US" sz="2000" dirty="0">
              <a:solidFill>
                <a:schemeClr val="accent1"/>
              </a:solidFill>
              <a:latin typeface="Jockey One" panose="02000506000000020004" pitchFamily="2" charset="0"/>
            </a:endParaRPr>
          </a:p>
          <a:p>
            <a:endParaRPr lang="en-US" sz="2000" dirty="0">
              <a:solidFill>
                <a:schemeClr val="accent2"/>
              </a:solidFill>
              <a:latin typeface="Jockey One" panose="02000506000000020004" pitchFamily="2" charset="0"/>
            </a:endParaRPr>
          </a:p>
        </p:txBody>
      </p:sp>
      <p:grpSp>
        <p:nvGrpSpPr>
          <p:cNvPr id="9" name="image" descr="screenshots of reports" title="screenshots of reports">
            <a:extLst>
              <a:ext uri="{FF2B5EF4-FFF2-40B4-BE49-F238E27FC236}">
                <a16:creationId xmlns:a16="http://schemas.microsoft.com/office/drawing/2014/main" id="{873A12A0-B3E4-BB40-B9E1-08DFF4C9A78D}"/>
              </a:ext>
            </a:extLst>
          </p:cNvPr>
          <p:cNvGrpSpPr/>
          <p:nvPr/>
        </p:nvGrpSpPr>
        <p:grpSpPr>
          <a:xfrm>
            <a:off x="1526295" y="1659141"/>
            <a:ext cx="3305613" cy="3393914"/>
            <a:chOff x="-6892609" y="-77200"/>
            <a:chExt cx="6192113" cy="6076156"/>
          </a:xfrm>
        </p:grpSpPr>
        <p:pic>
          <p:nvPicPr>
            <p:cNvPr id="10" name="Google Shape;546;p52" descr="screenshots of several different kinds of reports the court would print to create their calendar" title="screenshots of reports">
              <a:extLst>
                <a:ext uri="{FF2B5EF4-FFF2-40B4-BE49-F238E27FC236}">
                  <a16:creationId xmlns:a16="http://schemas.microsoft.com/office/drawing/2014/main" id="{D49C3F5B-D706-5B44-B03B-5AA90601FFA0}"/>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6635924" y="-77200"/>
              <a:ext cx="3272873" cy="2508974"/>
            </a:xfrm>
            <a:prstGeom prst="rect">
              <a:avLst/>
            </a:prstGeom>
            <a:noFill/>
            <a:ln>
              <a:noFill/>
            </a:ln>
          </p:spPr>
        </p:pic>
        <p:pic>
          <p:nvPicPr>
            <p:cNvPr id="11" name="Google Shape;547;p52" descr="screenshots of several different kinds of reports the court would print to create their calendar" title="screenshot of report">
              <a:extLst>
                <a:ext uri="{FF2B5EF4-FFF2-40B4-BE49-F238E27FC236}">
                  <a16:creationId xmlns:a16="http://schemas.microsoft.com/office/drawing/2014/main" id="{5671A9DD-4510-C545-A5A9-D81C228EC2EE}"/>
                </a:ext>
              </a:extLst>
            </p:cNvPr>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6892609" y="1977850"/>
              <a:ext cx="3786240" cy="2909925"/>
            </a:xfrm>
            <a:prstGeom prst="rect">
              <a:avLst/>
            </a:prstGeom>
            <a:noFill/>
            <a:ln>
              <a:noFill/>
            </a:ln>
          </p:spPr>
        </p:pic>
        <p:pic>
          <p:nvPicPr>
            <p:cNvPr id="13" name="Google Shape;548;p52" descr="screenshots of several different kinds of reports the court would print to create their calendar" title="screenshot of report">
              <a:extLst>
                <a:ext uri="{FF2B5EF4-FFF2-40B4-BE49-F238E27FC236}">
                  <a16:creationId xmlns:a16="http://schemas.microsoft.com/office/drawing/2014/main" id="{038425C6-031A-FD45-8ECE-321F19B54DD2}"/>
                </a:ext>
              </a:extLst>
            </p:cNvPr>
            <p:cNvPicPr preferRelativeResize="0"/>
            <p:nvPr/>
          </p:nvPicPr>
          <p:blipFill>
            <a:blip r:embed="rId5" cstate="screen">
              <a:alphaModFix/>
              <a:extLst>
                <a:ext uri="{28A0092B-C50C-407E-A947-70E740481C1C}">
                  <a14:useLocalDpi xmlns:a14="http://schemas.microsoft.com/office/drawing/2010/main"/>
                </a:ext>
              </a:extLst>
            </a:blip>
            <a:stretch>
              <a:fillRect/>
            </a:stretch>
          </p:blipFill>
          <p:spPr>
            <a:xfrm rot="5400000">
              <a:off x="-3721656" y="81822"/>
              <a:ext cx="2042418" cy="2657480"/>
            </a:xfrm>
            <a:prstGeom prst="rect">
              <a:avLst/>
            </a:prstGeom>
            <a:noFill/>
            <a:ln>
              <a:noFill/>
            </a:ln>
          </p:spPr>
        </p:pic>
        <p:pic>
          <p:nvPicPr>
            <p:cNvPr id="16" name="Google Shape;549;p52" descr="screenshots of several different kinds of reports the court would print to create their calendar" title="screenshot of report">
              <a:extLst>
                <a:ext uri="{FF2B5EF4-FFF2-40B4-BE49-F238E27FC236}">
                  <a16:creationId xmlns:a16="http://schemas.microsoft.com/office/drawing/2014/main" id="{6CFA650B-E2D8-234B-B96A-72FE14C12CF2}"/>
                </a:ext>
              </a:extLst>
            </p:cNvPr>
            <p:cNvPicPr preferRelativeResize="0"/>
            <p:nvPr/>
          </p:nvPicPr>
          <p:blipFill>
            <a:blip r:embed="rId6" cstate="screen">
              <a:alphaModFix/>
              <a:extLst>
                <a:ext uri="{28A0092B-C50C-407E-A947-70E740481C1C}">
                  <a14:useLocalDpi xmlns:a14="http://schemas.microsoft.com/office/drawing/2010/main"/>
                </a:ext>
              </a:extLst>
            </a:blip>
            <a:stretch>
              <a:fillRect/>
            </a:stretch>
          </p:blipFill>
          <p:spPr>
            <a:xfrm rot="5400000">
              <a:off x="-3052981" y="1724872"/>
              <a:ext cx="2042418" cy="2662554"/>
            </a:xfrm>
            <a:prstGeom prst="rect">
              <a:avLst/>
            </a:prstGeom>
            <a:noFill/>
            <a:ln>
              <a:noFill/>
            </a:ln>
          </p:spPr>
        </p:pic>
        <p:pic>
          <p:nvPicPr>
            <p:cNvPr id="17" name="Google Shape;550;p52" descr="screenshots of several different kinds of reports the court would print to create their calendar" title="screenshot of report">
              <a:extLst>
                <a:ext uri="{FF2B5EF4-FFF2-40B4-BE49-F238E27FC236}">
                  <a16:creationId xmlns:a16="http://schemas.microsoft.com/office/drawing/2014/main" id="{E5863D32-2D62-9848-A860-67CD3BC2D33B}"/>
                </a:ext>
              </a:extLst>
            </p:cNvPr>
            <p:cNvPicPr preferRelativeResize="0"/>
            <p:nvPr/>
          </p:nvPicPr>
          <p:blipFill>
            <a:blip r:embed="rId7" cstate="screen">
              <a:alphaModFix/>
              <a:extLst>
                <a:ext uri="{28A0092B-C50C-407E-A947-70E740481C1C}">
                  <a14:useLocalDpi xmlns:a14="http://schemas.microsoft.com/office/drawing/2010/main"/>
                </a:ext>
              </a:extLst>
            </a:blip>
            <a:stretch>
              <a:fillRect/>
            </a:stretch>
          </p:blipFill>
          <p:spPr>
            <a:xfrm>
              <a:off x="-3052981" y="3338097"/>
              <a:ext cx="2042417" cy="2660859"/>
            </a:xfrm>
            <a:prstGeom prst="rect">
              <a:avLst/>
            </a:prstGeom>
            <a:noFill/>
            <a:ln>
              <a:noFill/>
            </a:ln>
          </p:spPr>
        </p:pic>
      </p:grpSp>
      <p:sp>
        <p:nvSpPr>
          <p:cNvPr id="15" name="TextBox 14">
            <a:extLst>
              <a:ext uri="{FF2B5EF4-FFF2-40B4-BE49-F238E27FC236}">
                <a16:creationId xmlns:a16="http://schemas.microsoft.com/office/drawing/2014/main" id="{E3DCA43C-4E47-C140-BA87-FDED4FD2923C}"/>
              </a:ext>
            </a:extLst>
          </p:cNvPr>
          <p:cNvSpPr txBox="1"/>
          <p:nvPr/>
        </p:nvSpPr>
        <p:spPr>
          <a:xfrm>
            <a:off x="6110126" y="1172210"/>
            <a:ext cx="2508773" cy="1015663"/>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VISUALIZE THE PROCESS</a:t>
            </a:r>
          </a:p>
          <a:p>
            <a:endParaRPr lang="en-US" sz="2000" dirty="0">
              <a:solidFill>
                <a:schemeClr val="accent1"/>
              </a:solidFill>
              <a:latin typeface="Jockey One" panose="02000506000000020004" pitchFamily="2" charset="0"/>
            </a:endParaRPr>
          </a:p>
          <a:p>
            <a:endParaRPr lang="en-US" sz="2000" dirty="0">
              <a:solidFill>
                <a:schemeClr val="bg1"/>
              </a:solidFill>
              <a:latin typeface="Jockey One" panose="02000506000000020004" pitchFamily="2" charset="0"/>
            </a:endParaRPr>
          </a:p>
        </p:txBody>
      </p:sp>
      <p:pic>
        <p:nvPicPr>
          <p:cNvPr id="18" name="image" descr="flow chart example from court process" title="flow chart">
            <a:extLst>
              <a:ext uri="{FF2B5EF4-FFF2-40B4-BE49-F238E27FC236}">
                <a16:creationId xmlns:a16="http://schemas.microsoft.com/office/drawing/2014/main" id="{2D92BE1E-D98B-1243-ABD1-A170A71F8E0C}"/>
              </a:ext>
            </a:extLst>
          </p:cNvPr>
          <p:cNvPicPr preferRelativeResize="0"/>
          <p:nvPr/>
        </p:nvPicPr>
        <p:blipFill>
          <a:blip r:embed="rId8" cstate="screen">
            <a:alphaModFix/>
            <a:extLst>
              <a:ext uri="{28A0092B-C50C-407E-A947-70E740481C1C}">
                <a14:useLocalDpi xmlns:a14="http://schemas.microsoft.com/office/drawing/2010/main"/>
              </a:ext>
            </a:extLst>
          </a:blip>
          <a:stretch>
            <a:fillRect/>
          </a:stretch>
        </p:blipFill>
        <p:spPr>
          <a:xfrm>
            <a:off x="5135336" y="2114967"/>
            <a:ext cx="3817748" cy="2217836"/>
          </a:xfrm>
          <a:prstGeom prst="rect">
            <a:avLst/>
          </a:prstGeom>
          <a:noFill/>
          <a:ln>
            <a:noFill/>
          </a:ln>
        </p:spPr>
      </p:pic>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dirty="0"/>
          </a:p>
        </p:txBody>
      </p:sp>
    </p:spTree>
    <p:extLst>
      <p:ext uri="{BB962C8B-B14F-4D97-AF65-F5344CB8AC3E}">
        <p14:creationId xmlns:p14="http://schemas.microsoft.com/office/powerpoint/2010/main" val="1993334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517FA-2D32-2240-97D1-65CB06C17C21}"/>
              </a:ext>
            </a:extLst>
          </p:cNvPr>
          <p:cNvSpPr>
            <a:spLocks noGrp="1"/>
          </p:cNvSpPr>
          <p:nvPr>
            <p:ph type="ctrTitle"/>
          </p:nvPr>
        </p:nvSpPr>
        <p:spPr>
          <a:xfrm>
            <a:off x="609681" y="3084721"/>
            <a:ext cx="2805900" cy="1728826"/>
          </a:xfrm>
        </p:spPr>
        <p:txBody>
          <a:bodyPr/>
          <a:lstStyle/>
          <a:p>
            <a:r>
              <a:rPr lang="en-US" sz="4500" dirty="0">
                <a:solidFill>
                  <a:schemeClr val="accent2"/>
                </a:solidFill>
              </a:rPr>
              <a:t>TABLE OF CONTENTS</a:t>
            </a:r>
          </a:p>
        </p:txBody>
      </p:sp>
      <p:sp>
        <p:nvSpPr>
          <p:cNvPr id="9" name="number">
            <a:extLst>
              <a:ext uri="{FF2B5EF4-FFF2-40B4-BE49-F238E27FC236}">
                <a16:creationId xmlns:a16="http://schemas.microsoft.com/office/drawing/2014/main" id="{D0EFF9B6-62CC-1342-B81F-DFFDF1FDE1D0}"/>
              </a:ext>
            </a:extLst>
          </p:cNvPr>
          <p:cNvSpPr txBox="1"/>
          <p:nvPr/>
        </p:nvSpPr>
        <p:spPr>
          <a:xfrm>
            <a:off x="2931850" y="755374"/>
            <a:ext cx="1173985" cy="830997"/>
          </a:xfrm>
          <a:prstGeom prst="rect">
            <a:avLst/>
          </a:prstGeom>
          <a:noFill/>
        </p:spPr>
        <p:txBody>
          <a:bodyPr wrap="square" rtlCol="0">
            <a:spAutoFit/>
          </a:bodyPr>
          <a:lstStyle/>
          <a:p>
            <a:pPr lvl="1"/>
            <a:r>
              <a:rPr lang="en-US" sz="4800" dirty="0">
                <a:solidFill>
                  <a:schemeClr val="accent3"/>
                </a:solidFill>
                <a:latin typeface="Jockey One" panose="02000506000000020004" pitchFamily="2" charset="0"/>
              </a:rPr>
              <a:t>01</a:t>
            </a:r>
          </a:p>
        </p:txBody>
      </p:sp>
      <p:sp>
        <p:nvSpPr>
          <p:cNvPr id="31" name="header">
            <a:extLst>
              <a:ext uri="{FF2B5EF4-FFF2-40B4-BE49-F238E27FC236}">
                <a16:creationId xmlns:a16="http://schemas.microsoft.com/office/drawing/2014/main" id="{A51F36D0-C78B-524F-B41B-CA406466583C}"/>
              </a:ext>
            </a:extLst>
          </p:cNvPr>
          <p:cNvSpPr txBox="1"/>
          <p:nvPr/>
        </p:nvSpPr>
        <p:spPr>
          <a:xfrm>
            <a:off x="3678714" y="839739"/>
            <a:ext cx="4293702" cy="461665"/>
          </a:xfrm>
          <a:prstGeom prst="rect">
            <a:avLst/>
          </a:prstGeom>
          <a:noFill/>
        </p:spPr>
        <p:txBody>
          <a:bodyPr wrap="square" rtlCol="0">
            <a:spAutoFit/>
          </a:bodyPr>
          <a:lstStyle/>
          <a:p>
            <a:r>
              <a:rPr lang="en-US" sz="2400" dirty="0">
                <a:solidFill>
                  <a:schemeClr val="accent3"/>
                </a:solidFill>
                <a:latin typeface="Jockey One" panose="02000506000000020004" pitchFamily="2" charset="0"/>
              </a:rPr>
              <a:t>UNITED STATES TAX COURT (USTC)</a:t>
            </a:r>
          </a:p>
        </p:txBody>
      </p:sp>
      <p:sp>
        <p:nvSpPr>
          <p:cNvPr id="14" name="subheader">
            <a:extLst>
              <a:ext uri="{FF2B5EF4-FFF2-40B4-BE49-F238E27FC236}">
                <a16:creationId xmlns:a16="http://schemas.microsoft.com/office/drawing/2014/main" id="{B9E45B64-39ED-4946-A2F9-0E5E62ADF59F}"/>
              </a:ext>
            </a:extLst>
          </p:cNvPr>
          <p:cNvSpPr txBox="1"/>
          <p:nvPr/>
        </p:nvSpPr>
        <p:spPr>
          <a:xfrm>
            <a:off x="3678714" y="1204817"/>
            <a:ext cx="5061877" cy="292388"/>
          </a:xfrm>
          <a:prstGeom prst="rect">
            <a:avLst/>
          </a:prstGeom>
          <a:noFill/>
        </p:spPr>
        <p:txBody>
          <a:bodyPr wrap="square" rtlCol="0">
            <a:spAutoFit/>
          </a:bodyPr>
          <a:lstStyle/>
          <a:p>
            <a:r>
              <a:rPr lang="en-US" sz="1300" dirty="0">
                <a:solidFill>
                  <a:schemeClr val="accent3"/>
                </a:solidFill>
                <a:latin typeface="Avenir Next Condensed Medium" panose="020B0506020202020204" pitchFamily="34" charset="0"/>
              </a:rPr>
              <a:t>Building a new case management system</a:t>
            </a:r>
          </a:p>
        </p:txBody>
      </p:sp>
      <p:sp>
        <p:nvSpPr>
          <p:cNvPr id="19" name="TextBox 18">
            <a:extLst>
              <a:ext uri="{FF2B5EF4-FFF2-40B4-BE49-F238E27FC236}">
                <a16:creationId xmlns:a16="http://schemas.microsoft.com/office/drawing/2014/main" id="{1314C91D-ADA1-3D44-B63F-2E02FA8EAD12}"/>
              </a:ext>
            </a:extLst>
          </p:cNvPr>
          <p:cNvSpPr txBox="1"/>
          <p:nvPr/>
        </p:nvSpPr>
        <p:spPr>
          <a:xfrm>
            <a:off x="3519948" y="1638340"/>
            <a:ext cx="1173985" cy="830997"/>
          </a:xfrm>
          <a:prstGeom prst="rect">
            <a:avLst/>
          </a:prstGeom>
          <a:noFill/>
        </p:spPr>
        <p:txBody>
          <a:bodyPr wrap="square" rtlCol="0">
            <a:spAutoFit/>
          </a:bodyPr>
          <a:lstStyle/>
          <a:p>
            <a:r>
              <a:rPr lang="en-US" sz="4800" dirty="0">
                <a:solidFill>
                  <a:schemeClr val="accent3"/>
                </a:solidFill>
                <a:latin typeface="Jockey One" panose="02000506000000020004" pitchFamily="2" charset="0"/>
              </a:rPr>
              <a:t>02</a:t>
            </a:r>
          </a:p>
        </p:txBody>
      </p:sp>
      <p:sp>
        <p:nvSpPr>
          <p:cNvPr id="34" name="TextBox 33">
            <a:extLst>
              <a:ext uri="{FF2B5EF4-FFF2-40B4-BE49-F238E27FC236}">
                <a16:creationId xmlns:a16="http://schemas.microsoft.com/office/drawing/2014/main" id="{7124D8D8-FAAB-DC4D-9636-07747ABA9CC2}"/>
              </a:ext>
            </a:extLst>
          </p:cNvPr>
          <p:cNvSpPr txBox="1"/>
          <p:nvPr/>
        </p:nvSpPr>
        <p:spPr>
          <a:xfrm>
            <a:off x="4270384" y="1713970"/>
            <a:ext cx="4293702" cy="461665"/>
          </a:xfrm>
          <a:prstGeom prst="rect">
            <a:avLst/>
          </a:prstGeom>
          <a:noFill/>
        </p:spPr>
        <p:txBody>
          <a:bodyPr wrap="square" rtlCol="0">
            <a:spAutoFit/>
          </a:bodyPr>
          <a:lstStyle/>
          <a:p>
            <a:r>
              <a:rPr lang="en-US" sz="2400" dirty="0">
                <a:solidFill>
                  <a:schemeClr val="accent3"/>
                </a:solidFill>
                <a:latin typeface="Jockey One" panose="02000506000000020004" pitchFamily="2" charset="0"/>
              </a:rPr>
              <a:t>HOW HABITS BECOME DOGMA</a:t>
            </a:r>
          </a:p>
        </p:txBody>
      </p:sp>
      <p:sp>
        <p:nvSpPr>
          <p:cNvPr id="33" name="TextBox 32">
            <a:extLst>
              <a:ext uri="{FF2B5EF4-FFF2-40B4-BE49-F238E27FC236}">
                <a16:creationId xmlns:a16="http://schemas.microsoft.com/office/drawing/2014/main" id="{6A90973B-D3E3-4545-8C98-02652EE3D7C1}"/>
              </a:ext>
            </a:extLst>
          </p:cNvPr>
          <p:cNvSpPr txBox="1"/>
          <p:nvPr/>
        </p:nvSpPr>
        <p:spPr>
          <a:xfrm>
            <a:off x="4270384" y="2079048"/>
            <a:ext cx="5061877" cy="276999"/>
          </a:xfrm>
          <a:prstGeom prst="rect">
            <a:avLst/>
          </a:prstGeom>
          <a:noFill/>
        </p:spPr>
        <p:txBody>
          <a:bodyPr wrap="square" rtlCol="0">
            <a:spAutoFit/>
          </a:bodyPr>
          <a:lstStyle/>
          <a:p>
            <a:pPr lvl="0">
              <a:spcAft>
                <a:spcPts val="1600"/>
              </a:spcAft>
            </a:pPr>
            <a:r>
              <a:rPr lang="en-US" sz="1200" dirty="0">
                <a:solidFill>
                  <a:schemeClr val="accent3"/>
                </a:solidFill>
                <a:latin typeface="Avenir Next Condensed Medium" panose="020B0506020202020204" pitchFamily="34" charset="0"/>
              </a:rPr>
              <a:t>Avoiding the “That’s the way we’ve always done it” trap</a:t>
            </a:r>
          </a:p>
        </p:txBody>
      </p:sp>
      <p:sp>
        <p:nvSpPr>
          <p:cNvPr id="25" name="TextBox 24">
            <a:extLst>
              <a:ext uri="{FF2B5EF4-FFF2-40B4-BE49-F238E27FC236}">
                <a16:creationId xmlns:a16="http://schemas.microsoft.com/office/drawing/2014/main" id="{58539FEE-DA5B-1D44-B961-D58DC85C18C4}"/>
              </a:ext>
            </a:extLst>
          </p:cNvPr>
          <p:cNvSpPr txBox="1"/>
          <p:nvPr/>
        </p:nvSpPr>
        <p:spPr>
          <a:xfrm>
            <a:off x="4069586" y="2539399"/>
            <a:ext cx="1173985" cy="830997"/>
          </a:xfrm>
          <a:prstGeom prst="rect">
            <a:avLst/>
          </a:prstGeom>
          <a:noFill/>
        </p:spPr>
        <p:txBody>
          <a:bodyPr wrap="square" rtlCol="0">
            <a:spAutoFit/>
          </a:bodyPr>
          <a:lstStyle/>
          <a:p>
            <a:r>
              <a:rPr lang="en-US" sz="4800" dirty="0">
                <a:solidFill>
                  <a:schemeClr val="accent3"/>
                </a:solidFill>
                <a:latin typeface="Jockey One" panose="02000506000000020004" pitchFamily="2" charset="0"/>
              </a:rPr>
              <a:t>03</a:t>
            </a:r>
          </a:p>
        </p:txBody>
      </p:sp>
      <p:sp>
        <p:nvSpPr>
          <p:cNvPr id="36" name="TextBox 35">
            <a:extLst>
              <a:ext uri="{FF2B5EF4-FFF2-40B4-BE49-F238E27FC236}">
                <a16:creationId xmlns:a16="http://schemas.microsoft.com/office/drawing/2014/main" id="{96CFCF7B-36E6-754D-8731-50DAB67BDC24}"/>
              </a:ext>
            </a:extLst>
          </p:cNvPr>
          <p:cNvSpPr txBox="1"/>
          <p:nvPr/>
        </p:nvSpPr>
        <p:spPr>
          <a:xfrm>
            <a:off x="4817231" y="2609103"/>
            <a:ext cx="3829843" cy="461665"/>
          </a:xfrm>
          <a:prstGeom prst="rect">
            <a:avLst/>
          </a:prstGeom>
          <a:noFill/>
        </p:spPr>
        <p:txBody>
          <a:bodyPr wrap="square" rtlCol="0">
            <a:spAutoFit/>
          </a:bodyPr>
          <a:lstStyle/>
          <a:p>
            <a:r>
              <a:rPr lang="en-US" sz="2400" dirty="0">
                <a:solidFill>
                  <a:schemeClr val="accent3"/>
                </a:solidFill>
                <a:latin typeface="Jockey One" panose="02000506000000020004" pitchFamily="2" charset="0"/>
              </a:rPr>
              <a:t>BARRIERS TO CHANGE</a:t>
            </a:r>
          </a:p>
        </p:txBody>
      </p:sp>
      <p:sp>
        <p:nvSpPr>
          <p:cNvPr id="35" name="TextBox 34">
            <a:extLst>
              <a:ext uri="{FF2B5EF4-FFF2-40B4-BE49-F238E27FC236}">
                <a16:creationId xmlns:a16="http://schemas.microsoft.com/office/drawing/2014/main" id="{B83A456F-7510-374D-9AAD-6722EE2228C4}"/>
              </a:ext>
            </a:extLst>
          </p:cNvPr>
          <p:cNvSpPr txBox="1"/>
          <p:nvPr/>
        </p:nvSpPr>
        <p:spPr>
          <a:xfrm>
            <a:off x="4817232" y="2974181"/>
            <a:ext cx="4515030" cy="276999"/>
          </a:xfrm>
          <a:prstGeom prst="rect">
            <a:avLst/>
          </a:prstGeom>
          <a:noFill/>
        </p:spPr>
        <p:txBody>
          <a:bodyPr wrap="square" rtlCol="0">
            <a:spAutoFit/>
          </a:bodyPr>
          <a:lstStyle/>
          <a:p>
            <a:pPr lvl="0"/>
            <a:r>
              <a:rPr lang="en-US" sz="1200" dirty="0">
                <a:solidFill>
                  <a:schemeClr val="accent3"/>
                </a:solidFill>
                <a:latin typeface="Avenir Next Condensed Medium" panose="020B0506020202020204" pitchFamily="34" charset="0"/>
                <a:sym typeface="Hind Vadodara"/>
              </a:rPr>
              <a:t>What we have here is a failure to communicate</a:t>
            </a:r>
          </a:p>
        </p:txBody>
      </p:sp>
      <p:sp>
        <p:nvSpPr>
          <p:cNvPr id="28" name="TextBox 27">
            <a:extLst>
              <a:ext uri="{FF2B5EF4-FFF2-40B4-BE49-F238E27FC236}">
                <a16:creationId xmlns:a16="http://schemas.microsoft.com/office/drawing/2014/main" id="{CACC42C7-E41A-5849-B3BC-A105DAF0121E}"/>
              </a:ext>
            </a:extLst>
          </p:cNvPr>
          <p:cNvSpPr txBox="1"/>
          <p:nvPr/>
        </p:nvSpPr>
        <p:spPr>
          <a:xfrm>
            <a:off x="4619224" y="3487778"/>
            <a:ext cx="1173985" cy="830997"/>
          </a:xfrm>
          <a:prstGeom prst="rect">
            <a:avLst/>
          </a:prstGeom>
          <a:noFill/>
        </p:spPr>
        <p:txBody>
          <a:bodyPr wrap="square" rtlCol="0">
            <a:spAutoFit/>
          </a:bodyPr>
          <a:lstStyle/>
          <a:p>
            <a:r>
              <a:rPr lang="en-US" sz="4800" dirty="0">
                <a:solidFill>
                  <a:schemeClr val="accent3"/>
                </a:solidFill>
                <a:latin typeface="Jockey One" panose="02000506000000020004" pitchFamily="2" charset="0"/>
              </a:rPr>
              <a:t>04</a:t>
            </a:r>
          </a:p>
        </p:txBody>
      </p:sp>
      <p:sp>
        <p:nvSpPr>
          <p:cNvPr id="38" name="TextBox 37">
            <a:extLst>
              <a:ext uri="{FF2B5EF4-FFF2-40B4-BE49-F238E27FC236}">
                <a16:creationId xmlns:a16="http://schemas.microsoft.com/office/drawing/2014/main" id="{2B2A0A7D-4A4D-764E-9713-891CEFABF182}"/>
              </a:ext>
            </a:extLst>
          </p:cNvPr>
          <p:cNvSpPr txBox="1"/>
          <p:nvPr/>
        </p:nvSpPr>
        <p:spPr>
          <a:xfrm>
            <a:off x="5441477" y="3549061"/>
            <a:ext cx="3702523" cy="461665"/>
          </a:xfrm>
          <a:prstGeom prst="rect">
            <a:avLst/>
          </a:prstGeom>
          <a:noFill/>
        </p:spPr>
        <p:txBody>
          <a:bodyPr wrap="square" rtlCol="0">
            <a:spAutoFit/>
          </a:bodyPr>
          <a:lstStyle/>
          <a:p>
            <a:r>
              <a:rPr lang="en-US" sz="2400" dirty="0">
                <a:solidFill>
                  <a:schemeClr val="accent3"/>
                </a:solidFill>
                <a:latin typeface="Jockey One" panose="02000506000000020004" pitchFamily="2" charset="0"/>
              </a:rPr>
              <a:t>HOW TO OVERCOME</a:t>
            </a:r>
          </a:p>
        </p:txBody>
      </p:sp>
      <p:sp>
        <p:nvSpPr>
          <p:cNvPr id="37" name="TextBox 36">
            <a:extLst>
              <a:ext uri="{FF2B5EF4-FFF2-40B4-BE49-F238E27FC236}">
                <a16:creationId xmlns:a16="http://schemas.microsoft.com/office/drawing/2014/main" id="{0DA6598B-8FF9-184E-BFD9-FEE4CD6F717D}"/>
              </a:ext>
            </a:extLst>
          </p:cNvPr>
          <p:cNvSpPr txBox="1"/>
          <p:nvPr/>
        </p:nvSpPr>
        <p:spPr>
          <a:xfrm>
            <a:off x="5441477" y="3914139"/>
            <a:ext cx="3511607" cy="276999"/>
          </a:xfrm>
          <a:prstGeom prst="rect">
            <a:avLst/>
          </a:prstGeom>
          <a:noFill/>
        </p:spPr>
        <p:txBody>
          <a:bodyPr wrap="square" rtlCol="0">
            <a:spAutoFit/>
          </a:bodyPr>
          <a:lstStyle/>
          <a:p>
            <a:pPr lvl="0">
              <a:spcAft>
                <a:spcPts val="1600"/>
              </a:spcAft>
            </a:pPr>
            <a:r>
              <a:rPr lang="en-US" sz="1200" dirty="0">
                <a:solidFill>
                  <a:schemeClr val="accent3"/>
                </a:solidFill>
                <a:latin typeface="Avenir Next Condensed Medium" panose="020B0506020202020204" pitchFamily="34" charset="0"/>
              </a:rPr>
              <a:t>Tactics for change</a:t>
            </a:r>
          </a:p>
        </p:txBody>
      </p:sp>
      <p:sp>
        <p:nvSpPr>
          <p:cNvPr id="6" name="Slide Number Placeholder 5">
            <a:extLst>
              <a:ext uri="{FF2B5EF4-FFF2-40B4-BE49-F238E27FC236}">
                <a16:creationId xmlns:a16="http://schemas.microsoft.com/office/drawing/2014/main" id="{3D274DDB-B1E2-134A-94CF-C5DF43FEE3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3</a:t>
            </a:fld>
            <a:endParaRPr lang="en">
              <a:solidFill>
                <a:schemeClr val="accent3"/>
              </a:solidFill>
            </a:endParaRPr>
          </a:p>
        </p:txBody>
      </p:sp>
    </p:spTree>
    <p:extLst>
      <p:ext uri="{BB962C8B-B14F-4D97-AF65-F5344CB8AC3E}">
        <p14:creationId xmlns:p14="http://schemas.microsoft.com/office/powerpoint/2010/main" val="7053744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OUTCOME OF LISTENING</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458038" cy="961802"/>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Through listening tactics, we were able to take a stack of reports and a process that took over two weeks to complete…</a:t>
            </a:r>
            <a:r>
              <a:rPr lang="en-US" sz="1800" dirty="0">
                <a:solidFill>
                  <a:schemeClr val="accent1"/>
                </a:solidFill>
                <a:latin typeface="Avenir Next Condensed Medium" panose="020B0506020202020204" pitchFamily="34" charset="0"/>
                <a:ea typeface="Hind Vadodara Medium"/>
                <a:cs typeface="Hind Vadodara Medium"/>
                <a:sym typeface="Hind Vadodara Medium"/>
              </a:rPr>
              <a:t>and replace it with a button!</a:t>
            </a:r>
          </a:p>
          <a:p>
            <a:pPr lvl="0">
              <a:spcBef>
                <a:spcPts val="300"/>
              </a:spcBef>
            </a:pPr>
            <a:endParaRPr lang="en-US" sz="1800" dirty="0">
              <a:solidFill>
                <a:schemeClr val="accent2"/>
              </a:solidFill>
              <a:latin typeface="Avenir Next Condensed Medium" panose="020B0506020202020204" pitchFamily="34" charset="0"/>
              <a:ea typeface="Hind Vadodara Medium"/>
              <a:cs typeface="Hind Vadodara Medium"/>
              <a:sym typeface="Hind Vadodara Medium"/>
            </a:endParaRPr>
          </a:p>
        </p:txBody>
      </p:sp>
      <p:sp>
        <p:nvSpPr>
          <p:cNvPr id="15" name="TextBox 14">
            <a:extLst>
              <a:ext uri="{FF2B5EF4-FFF2-40B4-BE49-F238E27FC236}">
                <a16:creationId xmlns:a16="http://schemas.microsoft.com/office/drawing/2014/main" id="{E3DCA43C-4E47-C140-BA87-FDED4FD2923C}"/>
              </a:ext>
            </a:extLst>
          </p:cNvPr>
          <p:cNvSpPr txBox="1"/>
          <p:nvPr/>
        </p:nvSpPr>
        <p:spPr>
          <a:xfrm>
            <a:off x="1620488" y="1223986"/>
            <a:ext cx="2508773" cy="1015663"/>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BECAME THIS</a:t>
            </a:r>
          </a:p>
          <a:p>
            <a:endParaRPr lang="en-US" sz="2000" dirty="0">
              <a:solidFill>
                <a:schemeClr val="accent1"/>
              </a:solidFill>
              <a:latin typeface="Jockey One" panose="02000506000000020004" pitchFamily="2" charset="0"/>
            </a:endParaRPr>
          </a:p>
          <a:p>
            <a:endParaRPr lang="en-US" sz="2000" dirty="0">
              <a:solidFill>
                <a:schemeClr val="bg1"/>
              </a:solidFill>
              <a:latin typeface="Jockey One" panose="02000506000000020004" pitchFamily="2" charset="0"/>
            </a:endParaRPr>
          </a:p>
        </p:txBody>
      </p:sp>
      <p:pic>
        <p:nvPicPr>
          <p:cNvPr id="19" name="image" descr="screenshot of new system showing the ability to set the calendar with a single button" title="screenshot of system update">
            <a:extLst>
              <a:ext uri="{FF2B5EF4-FFF2-40B4-BE49-F238E27FC236}">
                <a16:creationId xmlns:a16="http://schemas.microsoft.com/office/drawing/2014/main" id="{D75569FC-A873-864A-AB9E-8BA9A9C59215}"/>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1722982" y="1649329"/>
            <a:ext cx="5999737" cy="3058470"/>
          </a:xfrm>
          <a:prstGeom prst="rect">
            <a:avLst/>
          </a:prstGeom>
          <a:noFill/>
          <a:ln>
            <a:noFill/>
          </a:ln>
        </p:spPr>
      </p:pic>
      <p:sp>
        <p:nvSpPr>
          <p:cNvPr id="20" name="shape" descr="circle outline around a button on a screen" title="circle">
            <a:extLst>
              <a:ext uri="{FF2B5EF4-FFF2-40B4-BE49-F238E27FC236}">
                <a16:creationId xmlns:a16="http://schemas.microsoft.com/office/drawing/2014/main" id="{4759370A-9211-0142-98C0-9C34DFE36D0D}"/>
              </a:ext>
            </a:extLst>
          </p:cNvPr>
          <p:cNvSpPr/>
          <p:nvPr/>
        </p:nvSpPr>
        <p:spPr>
          <a:xfrm>
            <a:off x="6544594" y="1576553"/>
            <a:ext cx="765600" cy="5202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dirty="0"/>
          </a:p>
        </p:txBody>
      </p:sp>
    </p:spTree>
    <p:extLst>
      <p:ext uri="{BB962C8B-B14F-4D97-AF65-F5344CB8AC3E}">
        <p14:creationId xmlns:p14="http://schemas.microsoft.com/office/powerpoint/2010/main" val="5362854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a:xfrm>
            <a:off x="400897" y="1216681"/>
            <a:ext cx="6352989" cy="932515"/>
          </a:xfrm>
        </p:spPr>
        <p:txBody>
          <a:bodyPr/>
          <a:lstStyle/>
          <a:p>
            <a:r>
              <a:rPr lang="en-US" dirty="0"/>
              <a:t>WIN USERS OVER</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p:txBody>
          <a:bodyPr/>
          <a:lstStyle/>
          <a:p>
            <a:r>
              <a:rPr lang="en-US" dirty="0"/>
              <a:t>Build trust, gain buy-in</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31</a:t>
            </a:fld>
            <a:endParaRPr lang="en">
              <a:solidFill>
                <a:schemeClr val="accent3"/>
              </a:solidFill>
            </a:endParaRPr>
          </a:p>
        </p:txBody>
      </p:sp>
    </p:spTree>
    <p:extLst>
      <p:ext uri="{BB962C8B-B14F-4D97-AF65-F5344CB8AC3E}">
        <p14:creationId xmlns:p14="http://schemas.microsoft.com/office/powerpoint/2010/main" val="92668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HOW TO WIN USERS OVER</a:t>
            </a:r>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You need users to feel comfortable enough to be honest with you and have them trust that you’re working in their best interests. </a:t>
            </a:r>
          </a:p>
        </p:txBody>
      </p:sp>
      <p:grpSp>
        <p:nvGrpSpPr>
          <p:cNvPr id="22" name="item" descr="number 1" title="number">
            <a:extLst>
              <a:ext uri="{FF2B5EF4-FFF2-40B4-BE49-F238E27FC236}">
                <a16:creationId xmlns:a16="http://schemas.microsoft.com/office/drawing/2014/main" id="{96701CCB-988C-ED47-BD3D-808D76E4592B}"/>
              </a:ext>
            </a:extLst>
          </p:cNvPr>
          <p:cNvGrpSpPr/>
          <p:nvPr/>
        </p:nvGrpSpPr>
        <p:grpSpPr>
          <a:xfrm>
            <a:off x="1526461" y="1477420"/>
            <a:ext cx="587100" cy="420700"/>
            <a:chOff x="1594658" y="1471811"/>
            <a:chExt cx="587100" cy="420700"/>
          </a:xfrm>
        </p:grpSpPr>
        <p:sp>
          <p:nvSpPr>
            <p:cNvPr id="23" name="background shape">
              <a:extLst>
                <a:ext uri="{FF2B5EF4-FFF2-40B4-BE49-F238E27FC236}">
                  <a16:creationId xmlns:a16="http://schemas.microsoft.com/office/drawing/2014/main" id="{90B03FE9-73CB-F444-9EEB-227AC9DB375E}"/>
                </a:ext>
              </a:extLst>
            </p:cNvPr>
            <p:cNvSpPr/>
            <p:nvPr/>
          </p:nvSpPr>
          <p:spPr>
            <a:xfrm>
              <a:off x="1822133"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24" name="number">
              <a:extLst>
                <a:ext uri="{FF2B5EF4-FFF2-40B4-BE49-F238E27FC236}">
                  <a16:creationId xmlns:a16="http://schemas.microsoft.com/office/drawing/2014/main" id="{94D9402F-1C59-4643-89F3-6F00BC014162}"/>
                </a:ext>
              </a:extLst>
            </p:cNvPr>
            <p:cNvSpPr txBox="1"/>
            <p:nvPr/>
          </p:nvSpPr>
          <p:spPr>
            <a:xfrm>
              <a:off x="1594658"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01</a:t>
              </a:r>
              <a:endParaRPr dirty="0">
                <a:solidFill>
                  <a:schemeClr val="accent3"/>
                </a:solidFill>
                <a:latin typeface="Jockey One"/>
                <a:ea typeface="Jockey One"/>
                <a:cs typeface="Jockey One"/>
                <a:sym typeface="Jockey One"/>
              </a:endParaRPr>
            </a:p>
          </p:txBody>
        </p:sp>
      </p:grpSp>
      <p:sp>
        <p:nvSpPr>
          <p:cNvPr id="6" name="TextBox 5">
            <a:extLst>
              <a:ext uri="{FF2B5EF4-FFF2-40B4-BE49-F238E27FC236}">
                <a16:creationId xmlns:a16="http://schemas.microsoft.com/office/drawing/2014/main" id="{D5452C24-6F1F-6242-AE2B-52E7668161B3}"/>
              </a:ext>
            </a:extLst>
          </p:cNvPr>
          <p:cNvSpPr txBox="1"/>
          <p:nvPr/>
        </p:nvSpPr>
        <p:spPr>
          <a:xfrm>
            <a:off x="2270613" y="1388800"/>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BE A SKEPTIC, TOO</a:t>
            </a:r>
          </a:p>
        </p:txBody>
      </p:sp>
      <p:sp>
        <p:nvSpPr>
          <p:cNvPr id="7" name="TextBox 6">
            <a:extLst>
              <a:ext uri="{FF2B5EF4-FFF2-40B4-BE49-F238E27FC236}">
                <a16:creationId xmlns:a16="http://schemas.microsoft.com/office/drawing/2014/main" id="{FB06B014-8750-2847-8EB7-9FC232436D32}"/>
              </a:ext>
            </a:extLst>
          </p:cNvPr>
          <p:cNvSpPr txBox="1"/>
          <p:nvPr/>
        </p:nvSpPr>
        <p:spPr>
          <a:xfrm>
            <a:off x="2270613" y="1627790"/>
            <a:ext cx="207505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Embrace the user’s skepticism about a new system</a:t>
            </a:r>
          </a:p>
        </p:txBody>
      </p:sp>
      <p:grpSp>
        <p:nvGrpSpPr>
          <p:cNvPr id="25" name="item" descr="number 2" title="number">
            <a:extLst>
              <a:ext uri="{FF2B5EF4-FFF2-40B4-BE49-F238E27FC236}">
                <a16:creationId xmlns:a16="http://schemas.microsoft.com/office/drawing/2014/main" id="{56C0464D-2255-844A-86A2-6F8A0C975573}"/>
              </a:ext>
            </a:extLst>
          </p:cNvPr>
          <p:cNvGrpSpPr/>
          <p:nvPr/>
        </p:nvGrpSpPr>
        <p:grpSpPr>
          <a:xfrm>
            <a:off x="1594652" y="2515774"/>
            <a:ext cx="650048" cy="468803"/>
            <a:chOff x="1594652" y="2515774"/>
            <a:chExt cx="650048" cy="468803"/>
          </a:xfrm>
        </p:grpSpPr>
        <p:sp>
          <p:nvSpPr>
            <p:cNvPr id="26" name="background shape">
              <a:extLst>
                <a:ext uri="{FF2B5EF4-FFF2-40B4-BE49-F238E27FC236}">
                  <a16:creationId xmlns:a16="http://schemas.microsoft.com/office/drawing/2014/main" id="{BE9900DF-E60B-124A-8EE2-80EDD8BBB17C}"/>
                </a:ext>
              </a:extLst>
            </p:cNvPr>
            <p:cNvSpPr/>
            <p:nvPr/>
          </p:nvSpPr>
          <p:spPr>
            <a:xfrm rot="5400000">
              <a:off x="1797954" y="2537832"/>
              <a:ext cx="468803" cy="424688"/>
            </a:xfrm>
            <a:custGeom>
              <a:avLst/>
              <a:gdLst/>
              <a:ahLst/>
              <a:cxnLst/>
              <a:rect l="l" t="t" r="r" b="b"/>
              <a:pathLst>
                <a:path w="23071" h="20900" extrusionOk="0">
                  <a:moveTo>
                    <a:pt x="3528" y="5157"/>
                  </a:moveTo>
                  <a:lnTo>
                    <a:pt x="0" y="18728"/>
                  </a:lnTo>
                  <a:lnTo>
                    <a:pt x="23071" y="20900"/>
                  </a:lnTo>
                  <a:lnTo>
                    <a:pt x="21985" y="0"/>
                  </a:lnTo>
                  <a:close/>
                </a:path>
              </a:pathLst>
            </a:custGeom>
            <a:solidFill>
              <a:schemeClr val="accent1"/>
            </a:solidFill>
            <a:ln>
              <a:noFill/>
            </a:ln>
          </p:spPr>
        </p:sp>
        <p:sp>
          <p:nvSpPr>
            <p:cNvPr id="27" name="number">
              <a:extLst>
                <a:ext uri="{FF2B5EF4-FFF2-40B4-BE49-F238E27FC236}">
                  <a16:creationId xmlns:a16="http://schemas.microsoft.com/office/drawing/2014/main" id="{AC60297C-507B-D449-B19B-26E8EDA082A7}"/>
                </a:ext>
              </a:extLst>
            </p:cNvPr>
            <p:cNvSpPr txBox="1"/>
            <p:nvPr/>
          </p:nvSpPr>
          <p:spPr>
            <a:xfrm>
              <a:off x="1594652" y="2671252"/>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02</a:t>
              </a:r>
              <a:endParaRPr dirty="0">
                <a:solidFill>
                  <a:schemeClr val="accent3"/>
                </a:solidFill>
                <a:latin typeface="Jockey One"/>
                <a:ea typeface="Jockey One"/>
                <a:cs typeface="Jockey One"/>
                <a:sym typeface="Jockey One"/>
              </a:endParaRPr>
            </a:p>
          </p:txBody>
        </p:sp>
      </p:grpSp>
      <p:sp>
        <p:nvSpPr>
          <p:cNvPr id="8" name="TextBox 7">
            <a:extLst>
              <a:ext uri="{FF2B5EF4-FFF2-40B4-BE49-F238E27FC236}">
                <a16:creationId xmlns:a16="http://schemas.microsoft.com/office/drawing/2014/main" id="{E1F4B0CD-F070-404F-A95B-A68E94AC4165}"/>
              </a:ext>
            </a:extLst>
          </p:cNvPr>
          <p:cNvSpPr txBox="1"/>
          <p:nvPr/>
        </p:nvSpPr>
        <p:spPr>
          <a:xfrm>
            <a:off x="2270613" y="2420096"/>
            <a:ext cx="2174638"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EXPLAIN THE “WHY” </a:t>
            </a:r>
          </a:p>
        </p:txBody>
      </p:sp>
      <p:sp>
        <p:nvSpPr>
          <p:cNvPr id="9" name="TextBox 8">
            <a:extLst>
              <a:ext uri="{FF2B5EF4-FFF2-40B4-BE49-F238E27FC236}">
                <a16:creationId xmlns:a16="http://schemas.microsoft.com/office/drawing/2014/main" id="{8303032B-2A31-1743-AA6E-75CA657E1F42}"/>
              </a:ext>
            </a:extLst>
          </p:cNvPr>
          <p:cNvSpPr txBox="1"/>
          <p:nvPr/>
        </p:nvSpPr>
        <p:spPr>
          <a:xfrm>
            <a:off x="2270613" y="2713408"/>
            <a:ext cx="2519680" cy="546303"/>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Walk users how UX works and why we’re asking these questions</a:t>
            </a:r>
          </a:p>
        </p:txBody>
      </p:sp>
      <p:grpSp>
        <p:nvGrpSpPr>
          <p:cNvPr id="28" name="item" descr="number 3" title="number">
            <a:extLst>
              <a:ext uri="{FF2B5EF4-FFF2-40B4-BE49-F238E27FC236}">
                <a16:creationId xmlns:a16="http://schemas.microsoft.com/office/drawing/2014/main" id="{B97E434A-A296-0D4B-AB54-F8D5B57A603B}"/>
              </a:ext>
            </a:extLst>
          </p:cNvPr>
          <p:cNvGrpSpPr/>
          <p:nvPr/>
        </p:nvGrpSpPr>
        <p:grpSpPr>
          <a:xfrm>
            <a:off x="1681580" y="3575880"/>
            <a:ext cx="593886" cy="420700"/>
            <a:chOff x="1681580" y="3621145"/>
            <a:chExt cx="593886" cy="420700"/>
          </a:xfrm>
        </p:grpSpPr>
        <p:sp>
          <p:nvSpPr>
            <p:cNvPr id="29" name="background shape">
              <a:extLst>
                <a:ext uri="{FF2B5EF4-FFF2-40B4-BE49-F238E27FC236}">
                  <a16:creationId xmlns:a16="http://schemas.microsoft.com/office/drawing/2014/main" id="{CBC35470-036F-CD4B-926A-D1F2745A8A75}"/>
                </a:ext>
              </a:extLst>
            </p:cNvPr>
            <p:cNvSpPr/>
            <p:nvPr/>
          </p:nvSpPr>
          <p:spPr>
            <a:xfrm flipH="1">
              <a:off x="1915841" y="3621145"/>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0" name="number">
              <a:extLst>
                <a:ext uri="{FF2B5EF4-FFF2-40B4-BE49-F238E27FC236}">
                  <a16:creationId xmlns:a16="http://schemas.microsoft.com/office/drawing/2014/main" id="{21664DD6-A2C2-8A4C-A547-79601A4F1402}"/>
                </a:ext>
              </a:extLst>
            </p:cNvPr>
            <p:cNvSpPr txBox="1"/>
            <p:nvPr/>
          </p:nvSpPr>
          <p:spPr>
            <a:xfrm>
              <a:off x="1681580" y="3750063"/>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03</a:t>
              </a:r>
              <a:endParaRPr dirty="0">
                <a:solidFill>
                  <a:schemeClr val="accent3"/>
                </a:solidFill>
                <a:latin typeface="Jockey One"/>
                <a:ea typeface="Jockey One"/>
                <a:cs typeface="Jockey One"/>
                <a:sym typeface="Jockey One"/>
              </a:endParaRPr>
            </a:p>
          </p:txBody>
        </p:sp>
      </p:grpSp>
      <p:sp>
        <p:nvSpPr>
          <p:cNvPr id="12" name="TextBox 11">
            <a:extLst>
              <a:ext uri="{FF2B5EF4-FFF2-40B4-BE49-F238E27FC236}">
                <a16:creationId xmlns:a16="http://schemas.microsoft.com/office/drawing/2014/main" id="{E1423A53-F030-4043-B55F-AD646A77E722}"/>
              </a:ext>
            </a:extLst>
          </p:cNvPr>
          <p:cNvSpPr txBox="1"/>
          <p:nvPr/>
        </p:nvSpPr>
        <p:spPr>
          <a:xfrm>
            <a:off x="2260453" y="3510788"/>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SHARE, SHARE, SHARE</a:t>
            </a:r>
          </a:p>
        </p:txBody>
      </p:sp>
      <p:sp>
        <p:nvSpPr>
          <p:cNvPr id="13" name="TextBox 12">
            <a:extLst>
              <a:ext uri="{FF2B5EF4-FFF2-40B4-BE49-F238E27FC236}">
                <a16:creationId xmlns:a16="http://schemas.microsoft.com/office/drawing/2014/main" id="{E66C04D8-C108-5A49-A0A9-CB1C35E9F1F4}"/>
              </a:ext>
            </a:extLst>
          </p:cNvPr>
          <p:cNvSpPr txBox="1"/>
          <p:nvPr/>
        </p:nvSpPr>
        <p:spPr>
          <a:xfrm>
            <a:off x="2260453" y="3822206"/>
            <a:ext cx="2529840" cy="579518"/>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Involve users early and often in design feedback sessions</a:t>
            </a:r>
          </a:p>
        </p:txBody>
      </p:sp>
      <p:grpSp>
        <p:nvGrpSpPr>
          <p:cNvPr id="31" name="item" descr="number 4" title="number">
            <a:extLst>
              <a:ext uri="{FF2B5EF4-FFF2-40B4-BE49-F238E27FC236}">
                <a16:creationId xmlns:a16="http://schemas.microsoft.com/office/drawing/2014/main" id="{6DE4DE3A-3864-C348-9315-20B380C6B0D3}"/>
              </a:ext>
            </a:extLst>
          </p:cNvPr>
          <p:cNvGrpSpPr/>
          <p:nvPr/>
        </p:nvGrpSpPr>
        <p:grpSpPr>
          <a:xfrm>
            <a:off x="4971232" y="1471811"/>
            <a:ext cx="595149" cy="420700"/>
            <a:chOff x="4971232" y="1471811"/>
            <a:chExt cx="595149" cy="420700"/>
          </a:xfrm>
        </p:grpSpPr>
        <p:sp>
          <p:nvSpPr>
            <p:cNvPr id="32" name="background shape">
              <a:extLst>
                <a:ext uri="{FF2B5EF4-FFF2-40B4-BE49-F238E27FC236}">
                  <a16:creationId xmlns:a16="http://schemas.microsoft.com/office/drawing/2014/main" id="{B993DC35-9A36-A543-B5D1-E9A58F2049D5}"/>
                </a:ext>
              </a:extLst>
            </p:cNvPr>
            <p:cNvSpPr/>
            <p:nvPr/>
          </p:nvSpPr>
          <p:spPr>
            <a:xfrm flipH="1">
              <a:off x="5206756"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3" name="number">
              <a:extLst>
                <a:ext uri="{FF2B5EF4-FFF2-40B4-BE49-F238E27FC236}">
                  <a16:creationId xmlns:a16="http://schemas.microsoft.com/office/drawing/2014/main" id="{8D02B186-C385-944E-A360-78C412D06775}"/>
                </a:ext>
              </a:extLst>
            </p:cNvPr>
            <p:cNvSpPr txBox="1"/>
            <p:nvPr/>
          </p:nvSpPr>
          <p:spPr>
            <a:xfrm>
              <a:off x="4971232"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04</a:t>
              </a:r>
              <a:endParaRPr>
                <a:solidFill>
                  <a:schemeClr val="accent3"/>
                </a:solidFill>
                <a:latin typeface="Jockey One"/>
                <a:ea typeface="Jockey One"/>
                <a:cs typeface="Jockey One"/>
                <a:sym typeface="Jockey One"/>
              </a:endParaRPr>
            </a:p>
          </p:txBody>
        </p:sp>
      </p:grpSp>
      <p:sp>
        <p:nvSpPr>
          <p:cNvPr id="37" name="TextBox 36">
            <a:extLst>
              <a:ext uri="{FF2B5EF4-FFF2-40B4-BE49-F238E27FC236}">
                <a16:creationId xmlns:a16="http://schemas.microsoft.com/office/drawing/2014/main" id="{5831FAB8-9F5A-F247-832C-3A8F0405D990}"/>
              </a:ext>
            </a:extLst>
          </p:cNvPr>
          <p:cNvSpPr txBox="1"/>
          <p:nvPr/>
        </p:nvSpPr>
        <p:spPr>
          <a:xfrm>
            <a:off x="5608791" y="1384156"/>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BUILD EXCITEMENT</a:t>
            </a:r>
          </a:p>
        </p:txBody>
      </p:sp>
      <p:sp>
        <p:nvSpPr>
          <p:cNvPr id="38" name="TextBox 37">
            <a:extLst>
              <a:ext uri="{FF2B5EF4-FFF2-40B4-BE49-F238E27FC236}">
                <a16:creationId xmlns:a16="http://schemas.microsoft.com/office/drawing/2014/main" id="{419A20FF-0F90-8A4C-BDAF-E7B667DDA229}"/>
              </a:ext>
            </a:extLst>
          </p:cNvPr>
          <p:cNvSpPr txBox="1"/>
          <p:nvPr/>
        </p:nvSpPr>
        <p:spPr>
          <a:xfrm>
            <a:off x="5608791" y="1623146"/>
            <a:ext cx="2075050" cy="827278"/>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Let users see the incremental improvements</a:t>
            </a:r>
          </a:p>
        </p:txBody>
      </p:sp>
      <p:grpSp>
        <p:nvGrpSpPr>
          <p:cNvPr id="34" name="item" descr="number 5" title="number">
            <a:extLst>
              <a:ext uri="{FF2B5EF4-FFF2-40B4-BE49-F238E27FC236}">
                <a16:creationId xmlns:a16="http://schemas.microsoft.com/office/drawing/2014/main" id="{00A8B855-DED2-244A-95F0-2A3C89160208}"/>
              </a:ext>
            </a:extLst>
          </p:cNvPr>
          <p:cNvGrpSpPr/>
          <p:nvPr/>
        </p:nvGrpSpPr>
        <p:grpSpPr>
          <a:xfrm>
            <a:off x="4979269" y="2534286"/>
            <a:ext cx="587100" cy="420700"/>
            <a:chOff x="4979269" y="2534286"/>
            <a:chExt cx="587100" cy="420700"/>
          </a:xfrm>
        </p:grpSpPr>
        <p:sp>
          <p:nvSpPr>
            <p:cNvPr id="35" name="background shape">
              <a:extLst>
                <a:ext uri="{FF2B5EF4-FFF2-40B4-BE49-F238E27FC236}">
                  <a16:creationId xmlns:a16="http://schemas.microsoft.com/office/drawing/2014/main" id="{4D4A03AC-93CD-5C46-9D86-CAF9244ECD65}"/>
                </a:ext>
              </a:extLst>
            </p:cNvPr>
            <p:cNvSpPr/>
            <p:nvPr/>
          </p:nvSpPr>
          <p:spPr>
            <a:xfrm>
              <a:off x="5206744" y="2534286"/>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1"/>
            </a:solidFill>
            <a:ln>
              <a:noFill/>
            </a:ln>
          </p:spPr>
        </p:sp>
        <p:sp>
          <p:nvSpPr>
            <p:cNvPr id="36" name="number">
              <a:extLst>
                <a:ext uri="{FF2B5EF4-FFF2-40B4-BE49-F238E27FC236}">
                  <a16:creationId xmlns:a16="http://schemas.microsoft.com/office/drawing/2014/main" id="{6A1DAB19-860B-9F44-A979-653F47064751}"/>
                </a:ext>
              </a:extLst>
            </p:cNvPr>
            <p:cNvSpPr txBox="1"/>
            <p:nvPr/>
          </p:nvSpPr>
          <p:spPr>
            <a:xfrm>
              <a:off x="4979269" y="2663204"/>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05</a:t>
              </a:r>
              <a:endParaRPr>
                <a:solidFill>
                  <a:schemeClr val="accent3"/>
                </a:solidFill>
                <a:latin typeface="Jockey One"/>
                <a:ea typeface="Jockey One"/>
                <a:cs typeface="Jockey One"/>
                <a:sym typeface="Jockey One"/>
              </a:endParaRPr>
            </a:p>
          </p:txBody>
        </p:sp>
      </p:grpSp>
      <p:sp>
        <p:nvSpPr>
          <p:cNvPr id="39" name="TextBox 38">
            <a:extLst>
              <a:ext uri="{FF2B5EF4-FFF2-40B4-BE49-F238E27FC236}">
                <a16:creationId xmlns:a16="http://schemas.microsoft.com/office/drawing/2014/main" id="{08A627B9-A005-F14F-983D-B0251BFEA854}"/>
              </a:ext>
            </a:extLst>
          </p:cNvPr>
          <p:cNvSpPr txBox="1"/>
          <p:nvPr/>
        </p:nvSpPr>
        <p:spPr>
          <a:xfrm>
            <a:off x="5608790" y="2415452"/>
            <a:ext cx="2539529"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ENCOURAGE OWNERSHIP</a:t>
            </a:r>
          </a:p>
        </p:txBody>
      </p:sp>
      <p:sp>
        <p:nvSpPr>
          <p:cNvPr id="40" name="TextBox 39">
            <a:extLst>
              <a:ext uri="{FF2B5EF4-FFF2-40B4-BE49-F238E27FC236}">
                <a16:creationId xmlns:a16="http://schemas.microsoft.com/office/drawing/2014/main" id="{E42D9764-E4FB-1446-9B32-6A980611E364}"/>
              </a:ext>
            </a:extLst>
          </p:cNvPr>
          <p:cNvSpPr txBox="1"/>
          <p:nvPr/>
        </p:nvSpPr>
        <p:spPr>
          <a:xfrm>
            <a:off x="5608792" y="2708764"/>
            <a:ext cx="2581948" cy="546303"/>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Help them see how their needs and ideas are incorporated into the new design</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dirty="0"/>
          </a:p>
        </p:txBody>
      </p:sp>
    </p:spTree>
    <p:extLst>
      <p:ext uri="{BB962C8B-B14F-4D97-AF65-F5344CB8AC3E}">
        <p14:creationId xmlns:p14="http://schemas.microsoft.com/office/powerpoint/2010/main" val="23829815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USER FEEDBACK</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7686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During collaboration and usability testing sessions, we repeatedly heard encouraging comments from users about the new system. </a:t>
            </a:r>
          </a:p>
        </p:txBody>
      </p:sp>
      <p:sp>
        <p:nvSpPr>
          <p:cNvPr id="7" name="image" descr="speech bubble" title="speech bubble">
            <a:extLst>
              <a:ext uri="{FF2B5EF4-FFF2-40B4-BE49-F238E27FC236}">
                <a16:creationId xmlns:a16="http://schemas.microsoft.com/office/drawing/2014/main" id="{4A4284AA-90D1-4844-90F2-3BE873798600}"/>
              </a:ext>
            </a:extLst>
          </p:cNvPr>
          <p:cNvSpPr/>
          <p:nvPr/>
        </p:nvSpPr>
        <p:spPr>
          <a:xfrm>
            <a:off x="1718651" y="1341075"/>
            <a:ext cx="2257081" cy="1836691"/>
          </a:xfrm>
          <a:prstGeom prst="wedgeEllipseCallout">
            <a:avLst>
              <a:gd name="adj1" fmla="val -20833"/>
              <a:gd name="adj2" fmla="val 625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spcAft>
                <a:spcPts val="600"/>
              </a:spcAft>
            </a:pPr>
            <a:endParaRPr lang="en-US" dirty="0">
              <a:solidFill>
                <a:schemeClr val="lt1"/>
              </a:solidFill>
              <a:latin typeface="Jockey One"/>
              <a:sym typeface="Jockey One"/>
            </a:endParaRPr>
          </a:p>
        </p:txBody>
      </p:sp>
      <p:sp>
        <p:nvSpPr>
          <p:cNvPr id="6" name="Rectangle 5">
            <a:extLst>
              <a:ext uri="{FF2B5EF4-FFF2-40B4-BE49-F238E27FC236}">
                <a16:creationId xmlns:a16="http://schemas.microsoft.com/office/drawing/2014/main" id="{1A44F679-2052-0A4E-9CEF-A1793EA3A191}"/>
              </a:ext>
            </a:extLst>
          </p:cNvPr>
          <p:cNvSpPr/>
          <p:nvPr/>
        </p:nvSpPr>
        <p:spPr>
          <a:xfrm>
            <a:off x="2052751" y="1636172"/>
            <a:ext cx="1588883" cy="1246495"/>
          </a:xfrm>
          <a:prstGeom prst="rect">
            <a:avLst/>
          </a:prstGeom>
        </p:spPr>
        <p:txBody>
          <a:bodyPr wrap="square">
            <a:spAutoFit/>
          </a:bodyPr>
          <a:lstStyle/>
          <a:p>
            <a:pPr algn="ctr">
              <a:spcAft>
                <a:spcPts val="600"/>
              </a:spcAft>
            </a:pPr>
            <a:r>
              <a:rPr lang="en-US" dirty="0">
                <a:solidFill>
                  <a:schemeClr val="lt1"/>
                </a:solidFill>
                <a:latin typeface="Jockey One"/>
                <a:sym typeface="Jockey One"/>
              </a:rPr>
              <a:t>"I like the idea of having messages on my dashboard. Yeah, that works for me." </a:t>
            </a:r>
          </a:p>
          <a:p>
            <a:pPr algn="ctr"/>
            <a:r>
              <a:rPr lang="en-US" dirty="0">
                <a:solidFill>
                  <a:schemeClr val="lt1"/>
                </a:solidFill>
                <a:latin typeface="Jockey One"/>
                <a:sym typeface="Jockey One"/>
              </a:rPr>
              <a:t>- Judge</a:t>
            </a:r>
          </a:p>
        </p:txBody>
      </p:sp>
      <p:sp>
        <p:nvSpPr>
          <p:cNvPr id="8" name="image" descr="speech bubble" title="speech bubble">
            <a:extLst>
              <a:ext uri="{FF2B5EF4-FFF2-40B4-BE49-F238E27FC236}">
                <a16:creationId xmlns:a16="http://schemas.microsoft.com/office/drawing/2014/main" id="{3C22A7A6-F864-3E44-BFB8-1DA8418B2B9F}"/>
              </a:ext>
            </a:extLst>
          </p:cNvPr>
          <p:cNvSpPr/>
          <p:nvPr/>
        </p:nvSpPr>
        <p:spPr>
          <a:xfrm>
            <a:off x="3770016" y="2836960"/>
            <a:ext cx="2257081" cy="1836691"/>
          </a:xfrm>
          <a:prstGeom prst="wedgeEllipseCallout">
            <a:avLst>
              <a:gd name="adj1" fmla="val -20833"/>
              <a:gd name="adj2" fmla="val 625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ctr">
              <a:spcAft>
                <a:spcPts val="600"/>
              </a:spcAft>
            </a:pPr>
            <a:endParaRPr lang="en-US" dirty="0">
              <a:solidFill>
                <a:schemeClr val="lt1"/>
              </a:solidFill>
              <a:latin typeface="Jockey One"/>
              <a:ea typeface="Jockey One"/>
              <a:cs typeface="Jockey One"/>
              <a:sym typeface="Jockey One"/>
            </a:endParaRPr>
          </a:p>
        </p:txBody>
      </p:sp>
      <p:sp>
        <p:nvSpPr>
          <p:cNvPr id="12" name="Rectangle 11">
            <a:extLst>
              <a:ext uri="{FF2B5EF4-FFF2-40B4-BE49-F238E27FC236}">
                <a16:creationId xmlns:a16="http://schemas.microsoft.com/office/drawing/2014/main" id="{05358170-D6F6-D64D-8256-D5AF63850731}"/>
              </a:ext>
            </a:extLst>
          </p:cNvPr>
          <p:cNvSpPr/>
          <p:nvPr/>
        </p:nvSpPr>
        <p:spPr>
          <a:xfrm>
            <a:off x="4104114" y="3132057"/>
            <a:ext cx="1588883" cy="1246495"/>
          </a:xfrm>
          <a:prstGeom prst="rect">
            <a:avLst/>
          </a:prstGeom>
        </p:spPr>
        <p:txBody>
          <a:bodyPr wrap="square">
            <a:spAutoFit/>
          </a:bodyPr>
          <a:lstStyle/>
          <a:p>
            <a:pPr lvl="0" algn="ctr">
              <a:spcAft>
                <a:spcPts val="600"/>
              </a:spcAft>
            </a:pPr>
            <a:r>
              <a:rPr lang="en-US" dirty="0">
                <a:solidFill>
                  <a:schemeClr val="lt1"/>
                </a:solidFill>
                <a:latin typeface="Jockey One"/>
                <a:ea typeface="Jockey One"/>
                <a:cs typeface="Jockey One"/>
                <a:sym typeface="Jockey One"/>
              </a:rPr>
              <a:t>“With everything in one place it makes job functions a lot easier.” </a:t>
            </a:r>
          </a:p>
          <a:p>
            <a:pPr lvl="0" algn="ctr">
              <a:spcAft>
                <a:spcPts val="600"/>
              </a:spcAft>
            </a:pPr>
            <a:r>
              <a:rPr lang="en-US" dirty="0">
                <a:solidFill>
                  <a:schemeClr val="lt1"/>
                </a:solidFill>
                <a:latin typeface="Jockey One"/>
                <a:ea typeface="Jockey One"/>
                <a:cs typeface="Jockey One"/>
                <a:sym typeface="Jockey One"/>
              </a:rPr>
              <a:t>- Docket Clerk</a:t>
            </a:r>
          </a:p>
        </p:txBody>
      </p:sp>
      <p:sp>
        <p:nvSpPr>
          <p:cNvPr id="9" name="image" descr="speech bubble" title="speech bubble">
            <a:extLst>
              <a:ext uri="{FF2B5EF4-FFF2-40B4-BE49-F238E27FC236}">
                <a16:creationId xmlns:a16="http://schemas.microsoft.com/office/drawing/2014/main" id="{ECE69C01-2D3C-C84C-A8C8-CFA0EB8F6304}"/>
              </a:ext>
            </a:extLst>
          </p:cNvPr>
          <p:cNvSpPr/>
          <p:nvPr/>
        </p:nvSpPr>
        <p:spPr>
          <a:xfrm>
            <a:off x="5821380" y="1341075"/>
            <a:ext cx="2257081" cy="1836691"/>
          </a:xfrm>
          <a:prstGeom prst="wedgeEllipseCallout">
            <a:avLst>
              <a:gd name="adj1" fmla="val -20833"/>
              <a:gd name="adj2" fmla="val 625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ctr">
              <a:spcAft>
                <a:spcPts val="600"/>
              </a:spcAft>
            </a:pPr>
            <a:endParaRPr lang="en-US" dirty="0">
              <a:solidFill>
                <a:schemeClr val="lt1"/>
              </a:solidFill>
              <a:latin typeface="Jockey One"/>
              <a:sym typeface="Jockey One"/>
            </a:endParaRPr>
          </a:p>
        </p:txBody>
      </p:sp>
      <p:sp>
        <p:nvSpPr>
          <p:cNvPr id="13" name="Rectangle 12">
            <a:extLst>
              <a:ext uri="{FF2B5EF4-FFF2-40B4-BE49-F238E27FC236}">
                <a16:creationId xmlns:a16="http://schemas.microsoft.com/office/drawing/2014/main" id="{8BA9E02F-5400-FE45-9234-7F9BA8F717BB}"/>
              </a:ext>
            </a:extLst>
          </p:cNvPr>
          <p:cNvSpPr/>
          <p:nvPr/>
        </p:nvSpPr>
        <p:spPr>
          <a:xfrm>
            <a:off x="6155478" y="1743893"/>
            <a:ext cx="1588883" cy="1031051"/>
          </a:xfrm>
          <a:prstGeom prst="rect">
            <a:avLst/>
          </a:prstGeom>
        </p:spPr>
        <p:txBody>
          <a:bodyPr wrap="square">
            <a:spAutoFit/>
          </a:bodyPr>
          <a:lstStyle/>
          <a:p>
            <a:pPr lvl="0" algn="ctr">
              <a:spcAft>
                <a:spcPts val="600"/>
              </a:spcAft>
            </a:pPr>
            <a:r>
              <a:rPr lang="en-US" dirty="0">
                <a:solidFill>
                  <a:schemeClr val="lt1"/>
                </a:solidFill>
                <a:latin typeface="Jockey One"/>
                <a:sym typeface="Jockey One"/>
              </a:rPr>
              <a:t>"Once I hit that one button it's a done deal? That's cool!”</a:t>
            </a:r>
          </a:p>
          <a:p>
            <a:pPr lvl="0" algn="ctr"/>
            <a:r>
              <a:rPr lang="en-US" dirty="0">
                <a:solidFill>
                  <a:schemeClr val="lt1"/>
                </a:solidFill>
                <a:latin typeface="Jockey One"/>
                <a:sym typeface="Jockey One"/>
              </a:rPr>
              <a:t> - Calendar Clerk</a:t>
            </a:r>
          </a:p>
        </p:txBody>
      </p:sp>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dirty="0"/>
          </a:p>
        </p:txBody>
      </p:sp>
    </p:spTree>
    <p:extLst>
      <p:ext uri="{BB962C8B-B14F-4D97-AF65-F5344CB8AC3E}">
        <p14:creationId xmlns:p14="http://schemas.microsoft.com/office/powerpoint/2010/main" val="12517752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65924-1369-E54F-8068-654F8D5BAEBE}"/>
              </a:ext>
            </a:extLst>
          </p:cNvPr>
          <p:cNvSpPr>
            <a:spLocks noGrp="1"/>
          </p:cNvSpPr>
          <p:nvPr>
            <p:ph type="ctrTitle"/>
          </p:nvPr>
        </p:nvSpPr>
        <p:spPr>
          <a:xfrm>
            <a:off x="400897" y="1083366"/>
            <a:ext cx="6352989" cy="1925906"/>
          </a:xfrm>
        </p:spPr>
        <p:txBody>
          <a:bodyPr/>
          <a:lstStyle/>
          <a:p>
            <a:pPr lvl="0"/>
            <a:r>
              <a:rPr lang="en-US" dirty="0"/>
              <a:t>UNCOVER HIDDEN NEEDS</a:t>
            </a:r>
          </a:p>
        </p:txBody>
      </p:sp>
      <p:sp>
        <p:nvSpPr>
          <p:cNvPr id="4" name="Subtitle 3">
            <a:extLst>
              <a:ext uri="{FF2B5EF4-FFF2-40B4-BE49-F238E27FC236}">
                <a16:creationId xmlns:a16="http://schemas.microsoft.com/office/drawing/2014/main" id="{ADE7F4FB-6CBE-8145-ACD3-C8633B102091}"/>
              </a:ext>
            </a:extLst>
          </p:cNvPr>
          <p:cNvSpPr>
            <a:spLocks noGrp="1"/>
          </p:cNvSpPr>
          <p:nvPr>
            <p:ph type="subTitle" idx="1"/>
          </p:nvPr>
        </p:nvSpPr>
        <p:spPr>
          <a:xfrm>
            <a:off x="627233" y="2772925"/>
            <a:ext cx="5629984" cy="577800"/>
          </a:xfrm>
        </p:spPr>
        <p:txBody>
          <a:bodyPr/>
          <a:lstStyle/>
          <a:p>
            <a:r>
              <a:rPr lang="en-US" dirty="0"/>
              <a:t>Keep probing until you get to the root causes</a:t>
            </a:r>
          </a:p>
        </p:txBody>
      </p:sp>
      <p:sp>
        <p:nvSpPr>
          <p:cNvPr id="2" name="Slide Number Placeholder 1">
            <a:extLst>
              <a:ext uri="{FF2B5EF4-FFF2-40B4-BE49-F238E27FC236}">
                <a16:creationId xmlns:a16="http://schemas.microsoft.com/office/drawing/2014/main" id="{C2A6E1B8-91AE-2C48-8A10-ACDF0FF3AC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34</a:t>
            </a:fld>
            <a:endParaRPr lang="en">
              <a:solidFill>
                <a:schemeClr val="accent3"/>
              </a:solidFill>
            </a:endParaRPr>
          </a:p>
        </p:txBody>
      </p:sp>
    </p:spTree>
    <p:extLst>
      <p:ext uri="{BB962C8B-B14F-4D97-AF65-F5344CB8AC3E}">
        <p14:creationId xmlns:p14="http://schemas.microsoft.com/office/powerpoint/2010/main" val="4590125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 dirty="0"/>
              <a:t>HOW TO UNCOVER HIDDEN NEEDS</a:t>
            </a:r>
            <a:endParaRPr lang="en-US" dirty="0"/>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You need users to feel comfortable enough to be honest with you and have them trust that you’re working in their best interests. </a:t>
            </a:r>
          </a:p>
        </p:txBody>
      </p:sp>
      <p:grpSp>
        <p:nvGrpSpPr>
          <p:cNvPr id="22" name="item" descr="number 1" title="number">
            <a:extLst>
              <a:ext uri="{FF2B5EF4-FFF2-40B4-BE49-F238E27FC236}">
                <a16:creationId xmlns:a16="http://schemas.microsoft.com/office/drawing/2014/main" id="{96701CCB-988C-ED47-BD3D-808D76E4592B}"/>
              </a:ext>
            </a:extLst>
          </p:cNvPr>
          <p:cNvGrpSpPr/>
          <p:nvPr/>
        </p:nvGrpSpPr>
        <p:grpSpPr>
          <a:xfrm>
            <a:off x="1526461" y="1477420"/>
            <a:ext cx="587100" cy="420700"/>
            <a:chOff x="1594658" y="1471811"/>
            <a:chExt cx="587100" cy="420700"/>
          </a:xfrm>
        </p:grpSpPr>
        <p:sp>
          <p:nvSpPr>
            <p:cNvPr id="23" name="background shape">
              <a:extLst>
                <a:ext uri="{FF2B5EF4-FFF2-40B4-BE49-F238E27FC236}">
                  <a16:creationId xmlns:a16="http://schemas.microsoft.com/office/drawing/2014/main" id="{90B03FE9-73CB-F444-9EEB-227AC9DB375E}"/>
                </a:ext>
              </a:extLst>
            </p:cNvPr>
            <p:cNvSpPr/>
            <p:nvPr/>
          </p:nvSpPr>
          <p:spPr>
            <a:xfrm>
              <a:off x="1822133"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24" name="number">
              <a:extLst>
                <a:ext uri="{FF2B5EF4-FFF2-40B4-BE49-F238E27FC236}">
                  <a16:creationId xmlns:a16="http://schemas.microsoft.com/office/drawing/2014/main" id="{94D9402F-1C59-4643-89F3-6F00BC014162}"/>
                </a:ext>
              </a:extLst>
            </p:cNvPr>
            <p:cNvSpPr txBox="1"/>
            <p:nvPr/>
          </p:nvSpPr>
          <p:spPr>
            <a:xfrm>
              <a:off x="1594658"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01</a:t>
              </a:r>
              <a:endParaRPr dirty="0">
                <a:solidFill>
                  <a:schemeClr val="accent3"/>
                </a:solidFill>
                <a:latin typeface="Jockey One"/>
                <a:ea typeface="Jockey One"/>
                <a:cs typeface="Jockey One"/>
                <a:sym typeface="Jockey One"/>
              </a:endParaRPr>
            </a:p>
          </p:txBody>
        </p:sp>
      </p:grpSp>
      <p:sp>
        <p:nvSpPr>
          <p:cNvPr id="6" name="TextBox 5">
            <a:extLst>
              <a:ext uri="{FF2B5EF4-FFF2-40B4-BE49-F238E27FC236}">
                <a16:creationId xmlns:a16="http://schemas.microsoft.com/office/drawing/2014/main" id="{D5452C24-6F1F-6242-AE2B-52E7668161B3}"/>
              </a:ext>
            </a:extLst>
          </p:cNvPr>
          <p:cNvSpPr txBox="1"/>
          <p:nvPr/>
        </p:nvSpPr>
        <p:spPr>
          <a:xfrm>
            <a:off x="2270613" y="1388800"/>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FIVE WHYS</a:t>
            </a:r>
          </a:p>
        </p:txBody>
      </p:sp>
      <p:sp>
        <p:nvSpPr>
          <p:cNvPr id="7" name="TextBox 6">
            <a:extLst>
              <a:ext uri="{FF2B5EF4-FFF2-40B4-BE49-F238E27FC236}">
                <a16:creationId xmlns:a16="http://schemas.microsoft.com/office/drawing/2014/main" id="{FB06B014-8750-2847-8EB7-9FC232436D32}"/>
              </a:ext>
            </a:extLst>
          </p:cNvPr>
          <p:cNvSpPr txBox="1"/>
          <p:nvPr/>
        </p:nvSpPr>
        <p:spPr>
          <a:xfrm>
            <a:off x="2270613" y="1627790"/>
            <a:ext cx="207505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Keep asking “why” until you get to root causes</a:t>
            </a:r>
          </a:p>
        </p:txBody>
      </p:sp>
      <p:grpSp>
        <p:nvGrpSpPr>
          <p:cNvPr id="25" name="item" descr="number 2" title="number">
            <a:extLst>
              <a:ext uri="{FF2B5EF4-FFF2-40B4-BE49-F238E27FC236}">
                <a16:creationId xmlns:a16="http://schemas.microsoft.com/office/drawing/2014/main" id="{56C0464D-2255-844A-86A2-6F8A0C975573}"/>
              </a:ext>
            </a:extLst>
          </p:cNvPr>
          <p:cNvGrpSpPr/>
          <p:nvPr/>
        </p:nvGrpSpPr>
        <p:grpSpPr>
          <a:xfrm>
            <a:off x="1594652" y="2515774"/>
            <a:ext cx="650048" cy="468803"/>
            <a:chOff x="1594652" y="2515774"/>
            <a:chExt cx="650048" cy="468803"/>
          </a:xfrm>
        </p:grpSpPr>
        <p:sp>
          <p:nvSpPr>
            <p:cNvPr id="26" name="background shape">
              <a:extLst>
                <a:ext uri="{FF2B5EF4-FFF2-40B4-BE49-F238E27FC236}">
                  <a16:creationId xmlns:a16="http://schemas.microsoft.com/office/drawing/2014/main" id="{BE9900DF-E60B-124A-8EE2-80EDD8BBB17C}"/>
                </a:ext>
              </a:extLst>
            </p:cNvPr>
            <p:cNvSpPr/>
            <p:nvPr/>
          </p:nvSpPr>
          <p:spPr>
            <a:xfrm rot="5400000">
              <a:off x="1797954" y="2537832"/>
              <a:ext cx="468803" cy="424688"/>
            </a:xfrm>
            <a:custGeom>
              <a:avLst/>
              <a:gdLst/>
              <a:ahLst/>
              <a:cxnLst/>
              <a:rect l="l" t="t" r="r" b="b"/>
              <a:pathLst>
                <a:path w="23071" h="20900" extrusionOk="0">
                  <a:moveTo>
                    <a:pt x="3528" y="5157"/>
                  </a:moveTo>
                  <a:lnTo>
                    <a:pt x="0" y="18728"/>
                  </a:lnTo>
                  <a:lnTo>
                    <a:pt x="23071" y="20900"/>
                  </a:lnTo>
                  <a:lnTo>
                    <a:pt x="21985" y="0"/>
                  </a:lnTo>
                  <a:close/>
                </a:path>
              </a:pathLst>
            </a:custGeom>
            <a:solidFill>
              <a:schemeClr val="accent1"/>
            </a:solidFill>
            <a:ln>
              <a:noFill/>
            </a:ln>
          </p:spPr>
        </p:sp>
        <p:sp>
          <p:nvSpPr>
            <p:cNvPr id="27" name="number">
              <a:extLst>
                <a:ext uri="{FF2B5EF4-FFF2-40B4-BE49-F238E27FC236}">
                  <a16:creationId xmlns:a16="http://schemas.microsoft.com/office/drawing/2014/main" id="{AC60297C-507B-D449-B19B-26E8EDA082A7}"/>
                </a:ext>
              </a:extLst>
            </p:cNvPr>
            <p:cNvSpPr txBox="1"/>
            <p:nvPr/>
          </p:nvSpPr>
          <p:spPr>
            <a:xfrm>
              <a:off x="1594652" y="2671252"/>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02</a:t>
              </a:r>
              <a:endParaRPr dirty="0">
                <a:solidFill>
                  <a:schemeClr val="accent3"/>
                </a:solidFill>
                <a:latin typeface="Jockey One"/>
                <a:ea typeface="Jockey One"/>
                <a:cs typeface="Jockey One"/>
                <a:sym typeface="Jockey One"/>
              </a:endParaRPr>
            </a:p>
          </p:txBody>
        </p:sp>
      </p:grpSp>
      <p:sp>
        <p:nvSpPr>
          <p:cNvPr id="8" name="TextBox 7">
            <a:extLst>
              <a:ext uri="{FF2B5EF4-FFF2-40B4-BE49-F238E27FC236}">
                <a16:creationId xmlns:a16="http://schemas.microsoft.com/office/drawing/2014/main" id="{E1F4B0CD-F070-404F-A95B-A68E94AC4165}"/>
              </a:ext>
            </a:extLst>
          </p:cNvPr>
          <p:cNvSpPr txBox="1"/>
          <p:nvPr/>
        </p:nvSpPr>
        <p:spPr>
          <a:xfrm>
            <a:off x="2270613" y="2420096"/>
            <a:ext cx="2174638"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MIXED RESEARCH METHODS</a:t>
            </a:r>
          </a:p>
        </p:txBody>
      </p:sp>
      <p:sp>
        <p:nvSpPr>
          <p:cNvPr id="9" name="TextBox 8">
            <a:extLst>
              <a:ext uri="{FF2B5EF4-FFF2-40B4-BE49-F238E27FC236}">
                <a16:creationId xmlns:a16="http://schemas.microsoft.com/office/drawing/2014/main" id="{8303032B-2A31-1743-AA6E-75CA657E1F42}"/>
              </a:ext>
            </a:extLst>
          </p:cNvPr>
          <p:cNvSpPr txBox="1"/>
          <p:nvPr/>
        </p:nvSpPr>
        <p:spPr>
          <a:xfrm>
            <a:off x="2270613" y="2713408"/>
            <a:ext cx="2699356" cy="546303"/>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Usability testing, 1:1 deep dives, and group discussions helped reveal the full picture</a:t>
            </a:r>
          </a:p>
        </p:txBody>
      </p:sp>
      <p:grpSp>
        <p:nvGrpSpPr>
          <p:cNvPr id="28" name="item" descr="number 3" title="number">
            <a:extLst>
              <a:ext uri="{FF2B5EF4-FFF2-40B4-BE49-F238E27FC236}">
                <a16:creationId xmlns:a16="http://schemas.microsoft.com/office/drawing/2014/main" id="{B97E434A-A296-0D4B-AB54-F8D5B57A603B}"/>
              </a:ext>
            </a:extLst>
          </p:cNvPr>
          <p:cNvGrpSpPr/>
          <p:nvPr/>
        </p:nvGrpSpPr>
        <p:grpSpPr>
          <a:xfrm>
            <a:off x="1681580" y="3575880"/>
            <a:ext cx="593886" cy="420700"/>
            <a:chOff x="1681580" y="3621145"/>
            <a:chExt cx="593886" cy="420700"/>
          </a:xfrm>
        </p:grpSpPr>
        <p:sp>
          <p:nvSpPr>
            <p:cNvPr id="29" name="background shape">
              <a:extLst>
                <a:ext uri="{FF2B5EF4-FFF2-40B4-BE49-F238E27FC236}">
                  <a16:creationId xmlns:a16="http://schemas.microsoft.com/office/drawing/2014/main" id="{CBC35470-036F-CD4B-926A-D1F2745A8A75}"/>
                </a:ext>
              </a:extLst>
            </p:cNvPr>
            <p:cNvSpPr/>
            <p:nvPr/>
          </p:nvSpPr>
          <p:spPr>
            <a:xfrm flipH="1">
              <a:off x="1915841" y="3621145"/>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0" name="number">
              <a:extLst>
                <a:ext uri="{FF2B5EF4-FFF2-40B4-BE49-F238E27FC236}">
                  <a16:creationId xmlns:a16="http://schemas.microsoft.com/office/drawing/2014/main" id="{21664DD6-A2C2-8A4C-A547-79601A4F1402}"/>
                </a:ext>
              </a:extLst>
            </p:cNvPr>
            <p:cNvSpPr txBox="1"/>
            <p:nvPr/>
          </p:nvSpPr>
          <p:spPr>
            <a:xfrm>
              <a:off x="1681580" y="3750063"/>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latin typeface="Jockey One"/>
                  <a:ea typeface="Jockey One"/>
                  <a:cs typeface="Jockey One"/>
                  <a:sym typeface="Jockey One"/>
                </a:rPr>
                <a:t>03</a:t>
              </a:r>
              <a:endParaRPr dirty="0">
                <a:solidFill>
                  <a:schemeClr val="accent3"/>
                </a:solidFill>
                <a:latin typeface="Jockey One"/>
                <a:ea typeface="Jockey One"/>
                <a:cs typeface="Jockey One"/>
                <a:sym typeface="Jockey One"/>
              </a:endParaRPr>
            </a:p>
          </p:txBody>
        </p:sp>
      </p:grpSp>
      <p:sp>
        <p:nvSpPr>
          <p:cNvPr id="12" name="TextBox 11">
            <a:extLst>
              <a:ext uri="{FF2B5EF4-FFF2-40B4-BE49-F238E27FC236}">
                <a16:creationId xmlns:a16="http://schemas.microsoft.com/office/drawing/2014/main" id="{E1423A53-F030-4043-B55F-AD646A77E722}"/>
              </a:ext>
            </a:extLst>
          </p:cNvPr>
          <p:cNvSpPr txBox="1"/>
          <p:nvPr/>
        </p:nvSpPr>
        <p:spPr>
          <a:xfrm>
            <a:off x="2260453" y="3510788"/>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REFRAME THE QUESTION</a:t>
            </a:r>
          </a:p>
        </p:txBody>
      </p:sp>
      <p:sp>
        <p:nvSpPr>
          <p:cNvPr id="13" name="TextBox 12">
            <a:extLst>
              <a:ext uri="{FF2B5EF4-FFF2-40B4-BE49-F238E27FC236}">
                <a16:creationId xmlns:a16="http://schemas.microsoft.com/office/drawing/2014/main" id="{E66C04D8-C108-5A49-A0A9-CB1C35E9F1F4}"/>
              </a:ext>
            </a:extLst>
          </p:cNvPr>
          <p:cNvSpPr txBox="1"/>
          <p:nvPr/>
        </p:nvSpPr>
        <p:spPr>
          <a:xfrm>
            <a:off x="2260453" y="3822206"/>
            <a:ext cx="2529840" cy="827278"/>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Users can speak more to what they need to do than how they want to do it</a:t>
            </a:r>
          </a:p>
        </p:txBody>
      </p:sp>
      <p:grpSp>
        <p:nvGrpSpPr>
          <p:cNvPr id="31" name="item" descr="number 4" title="number">
            <a:extLst>
              <a:ext uri="{FF2B5EF4-FFF2-40B4-BE49-F238E27FC236}">
                <a16:creationId xmlns:a16="http://schemas.microsoft.com/office/drawing/2014/main" id="{6DE4DE3A-3864-C348-9315-20B380C6B0D3}"/>
              </a:ext>
            </a:extLst>
          </p:cNvPr>
          <p:cNvGrpSpPr/>
          <p:nvPr/>
        </p:nvGrpSpPr>
        <p:grpSpPr>
          <a:xfrm>
            <a:off x="4971232" y="1471811"/>
            <a:ext cx="595149" cy="420700"/>
            <a:chOff x="4971232" y="1471811"/>
            <a:chExt cx="595149" cy="420700"/>
          </a:xfrm>
        </p:grpSpPr>
        <p:sp>
          <p:nvSpPr>
            <p:cNvPr id="32" name="background shape">
              <a:extLst>
                <a:ext uri="{FF2B5EF4-FFF2-40B4-BE49-F238E27FC236}">
                  <a16:creationId xmlns:a16="http://schemas.microsoft.com/office/drawing/2014/main" id="{B993DC35-9A36-A543-B5D1-E9A58F2049D5}"/>
                </a:ext>
              </a:extLst>
            </p:cNvPr>
            <p:cNvSpPr/>
            <p:nvPr/>
          </p:nvSpPr>
          <p:spPr>
            <a:xfrm flipH="1">
              <a:off x="5206756" y="1471811"/>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2"/>
            </a:solidFill>
            <a:ln>
              <a:noFill/>
            </a:ln>
          </p:spPr>
        </p:sp>
        <p:sp>
          <p:nvSpPr>
            <p:cNvPr id="33" name="number">
              <a:extLst>
                <a:ext uri="{FF2B5EF4-FFF2-40B4-BE49-F238E27FC236}">
                  <a16:creationId xmlns:a16="http://schemas.microsoft.com/office/drawing/2014/main" id="{8D02B186-C385-944E-A360-78C412D06775}"/>
                </a:ext>
              </a:extLst>
            </p:cNvPr>
            <p:cNvSpPr txBox="1"/>
            <p:nvPr/>
          </p:nvSpPr>
          <p:spPr>
            <a:xfrm>
              <a:off x="4971232" y="1600729"/>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04</a:t>
              </a:r>
              <a:endParaRPr>
                <a:solidFill>
                  <a:schemeClr val="accent3"/>
                </a:solidFill>
                <a:latin typeface="Jockey One"/>
                <a:ea typeface="Jockey One"/>
                <a:cs typeface="Jockey One"/>
                <a:sym typeface="Jockey One"/>
              </a:endParaRPr>
            </a:p>
          </p:txBody>
        </p:sp>
      </p:grpSp>
      <p:sp>
        <p:nvSpPr>
          <p:cNvPr id="37" name="TextBox 36">
            <a:extLst>
              <a:ext uri="{FF2B5EF4-FFF2-40B4-BE49-F238E27FC236}">
                <a16:creationId xmlns:a16="http://schemas.microsoft.com/office/drawing/2014/main" id="{5831FAB8-9F5A-F247-832C-3A8F0405D990}"/>
              </a:ext>
            </a:extLst>
          </p:cNvPr>
          <p:cNvSpPr txBox="1"/>
          <p:nvPr/>
        </p:nvSpPr>
        <p:spPr>
          <a:xfrm>
            <a:off x="5608791" y="1384156"/>
            <a:ext cx="2804160"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GET CREATIVE</a:t>
            </a:r>
          </a:p>
        </p:txBody>
      </p:sp>
      <p:sp>
        <p:nvSpPr>
          <p:cNvPr id="38" name="TextBox 37">
            <a:extLst>
              <a:ext uri="{FF2B5EF4-FFF2-40B4-BE49-F238E27FC236}">
                <a16:creationId xmlns:a16="http://schemas.microsoft.com/office/drawing/2014/main" id="{419A20FF-0F90-8A4C-BDAF-E7B667DDA229}"/>
              </a:ext>
            </a:extLst>
          </p:cNvPr>
          <p:cNvSpPr txBox="1"/>
          <p:nvPr/>
        </p:nvSpPr>
        <p:spPr>
          <a:xfrm>
            <a:off x="5608791" y="1623146"/>
            <a:ext cx="2075050" cy="827278"/>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Think outside the box from how users currently work</a:t>
            </a:r>
          </a:p>
        </p:txBody>
      </p:sp>
      <p:grpSp>
        <p:nvGrpSpPr>
          <p:cNvPr id="34" name="item" descr="number 5" title="number">
            <a:extLst>
              <a:ext uri="{FF2B5EF4-FFF2-40B4-BE49-F238E27FC236}">
                <a16:creationId xmlns:a16="http://schemas.microsoft.com/office/drawing/2014/main" id="{00A8B855-DED2-244A-95F0-2A3C89160208}"/>
              </a:ext>
            </a:extLst>
          </p:cNvPr>
          <p:cNvGrpSpPr/>
          <p:nvPr/>
        </p:nvGrpSpPr>
        <p:grpSpPr>
          <a:xfrm>
            <a:off x="4979269" y="2534286"/>
            <a:ext cx="587100" cy="420700"/>
            <a:chOff x="4979269" y="2534286"/>
            <a:chExt cx="587100" cy="420700"/>
          </a:xfrm>
        </p:grpSpPr>
        <p:sp>
          <p:nvSpPr>
            <p:cNvPr id="35" name="background shape">
              <a:extLst>
                <a:ext uri="{FF2B5EF4-FFF2-40B4-BE49-F238E27FC236}">
                  <a16:creationId xmlns:a16="http://schemas.microsoft.com/office/drawing/2014/main" id="{4D4A03AC-93CD-5C46-9D86-CAF9244ECD65}"/>
                </a:ext>
              </a:extLst>
            </p:cNvPr>
            <p:cNvSpPr/>
            <p:nvPr/>
          </p:nvSpPr>
          <p:spPr>
            <a:xfrm>
              <a:off x="5206744" y="2534286"/>
              <a:ext cx="359625" cy="420700"/>
            </a:xfrm>
            <a:custGeom>
              <a:avLst/>
              <a:gdLst/>
              <a:ahLst/>
              <a:cxnLst/>
              <a:rect l="l" t="t" r="r" b="b"/>
              <a:pathLst>
                <a:path w="14385" h="16828" extrusionOk="0">
                  <a:moveTo>
                    <a:pt x="0" y="4071"/>
                  </a:moveTo>
                  <a:lnTo>
                    <a:pt x="13843" y="0"/>
                  </a:lnTo>
                  <a:lnTo>
                    <a:pt x="14385" y="16828"/>
                  </a:lnTo>
                  <a:lnTo>
                    <a:pt x="2986" y="15471"/>
                  </a:lnTo>
                  <a:close/>
                </a:path>
              </a:pathLst>
            </a:custGeom>
            <a:solidFill>
              <a:schemeClr val="accent1"/>
            </a:solidFill>
            <a:ln>
              <a:noFill/>
            </a:ln>
          </p:spPr>
        </p:sp>
        <p:sp>
          <p:nvSpPr>
            <p:cNvPr id="36" name="number">
              <a:extLst>
                <a:ext uri="{FF2B5EF4-FFF2-40B4-BE49-F238E27FC236}">
                  <a16:creationId xmlns:a16="http://schemas.microsoft.com/office/drawing/2014/main" id="{6A1DAB19-860B-9F44-A979-653F47064751}"/>
                </a:ext>
              </a:extLst>
            </p:cNvPr>
            <p:cNvSpPr txBox="1"/>
            <p:nvPr/>
          </p:nvSpPr>
          <p:spPr>
            <a:xfrm>
              <a:off x="4979269" y="2663204"/>
              <a:ext cx="577800" cy="20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3"/>
                  </a:solidFill>
                  <a:latin typeface="Jockey One"/>
                  <a:ea typeface="Jockey One"/>
                  <a:cs typeface="Jockey One"/>
                  <a:sym typeface="Jockey One"/>
                </a:rPr>
                <a:t>05</a:t>
              </a:r>
              <a:endParaRPr>
                <a:solidFill>
                  <a:schemeClr val="accent3"/>
                </a:solidFill>
                <a:latin typeface="Jockey One"/>
                <a:ea typeface="Jockey One"/>
                <a:cs typeface="Jockey One"/>
                <a:sym typeface="Jockey One"/>
              </a:endParaRPr>
            </a:p>
          </p:txBody>
        </p:sp>
      </p:grpSp>
      <p:sp>
        <p:nvSpPr>
          <p:cNvPr id="39" name="TextBox 38">
            <a:extLst>
              <a:ext uri="{FF2B5EF4-FFF2-40B4-BE49-F238E27FC236}">
                <a16:creationId xmlns:a16="http://schemas.microsoft.com/office/drawing/2014/main" id="{08A627B9-A005-F14F-983D-B0251BFEA854}"/>
              </a:ext>
            </a:extLst>
          </p:cNvPr>
          <p:cNvSpPr txBox="1"/>
          <p:nvPr/>
        </p:nvSpPr>
        <p:spPr>
          <a:xfrm>
            <a:off x="5608790" y="2415452"/>
            <a:ext cx="2539529" cy="338554"/>
          </a:xfrm>
          <a:prstGeom prst="rect">
            <a:avLst/>
          </a:prstGeom>
          <a:noFill/>
        </p:spPr>
        <p:txBody>
          <a:bodyPr wrap="square" rtlCol="0">
            <a:spAutoFit/>
          </a:bodyPr>
          <a:lstStyle/>
          <a:p>
            <a:pPr lvl="0"/>
            <a:r>
              <a:rPr lang="en-US" sz="1600" dirty="0">
                <a:solidFill>
                  <a:schemeClr val="accent1"/>
                </a:solidFill>
                <a:latin typeface="Jockey One"/>
                <a:ea typeface="Jockey One"/>
                <a:cs typeface="Jockey One"/>
                <a:sym typeface="Jockey One"/>
              </a:rPr>
              <a:t>PUSH THE BOUNDARIES</a:t>
            </a:r>
          </a:p>
        </p:txBody>
      </p:sp>
      <p:sp>
        <p:nvSpPr>
          <p:cNvPr id="40" name="TextBox 39">
            <a:extLst>
              <a:ext uri="{FF2B5EF4-FFF2-40B4-BE49-F238E27FC236}">
                <a16:creationId xmlns:a16="http://schemas.microsoft.com/office/drawing/2014/main" id="{E42D9764-E4FB-1446-9B32-6A980611E364}"/>
              </a:ext>
            </a:extLst>
          </p:cNvPr>
          <p:cNvSpPr txBox="1"/>
          <p:nvPr/>
        </p:nvSpPr>
        <p:spPr>
          <a:xfrm>
            <a:off x="5608792" y="2708764"/>
            <a:ext cx="2581948" cy="579518"/>
          </a:xfrm>
          <a:prstGeom prst="rect">
            <a:avLst/>
          </a:prstGeom>
          <a:noFill/>
        </p:spPr>
        <p:txBody>
          <a:bodyPr wrap="square" rtlCol="0">
            <a:spAutoFit/>
          </a:bodyPr>
          <a:lstStyle>
            <a:defPPr marR="0" lvl="0" algn="l" rtl="0">
              <a:lnSpc>
                <a:spcPct val="100000"/>
              </a:lnSpc>
              <a:spcBef>
                <a:spcPts val="0"/>
              </a:spcBef>
              <a:spcAft>
                <a:spcPts val="0"/>
              </a:spcAft>
            </a:defPPr>
            <a:lvl1pPr>
              <a:lnSpc>
                <a:spcPts val="1800"/>
              </a:lnSpc>
              <a:defRPr sz="1300">
                <a:solidFill>
                  <a:schemeClr val="accent2"/>
                </a:solidFill>
                <a:latin typeface="Avenir Next Condensed" panose="020B0506020202020204" pitchFamily="34" charset="0"/>
                <a:ea typeface="Hind Vadodara"/>
                <a:cs typeface="Hind Vadodara"/>
              </a:defRPr>
            </a:lvl1pPr>
          </a:lstStyle>
          <a:p>
            <a:r>
              <a:rPr lang="en-US" dirty="0">
                <a:sym typeface="Hind Vadodara"/>
              </a:rPr>
              <a:t>Don’t let existing constraints go unchallenged </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dirty="0"/>
          </a:p>
        </p:txBody>
      </p:sp>
    </p:spTree>
    <p:extLst>
      <p:ext uri="{BB962C8B-B14F-4D97-AF65-F5344CB8AC3E}">
        <p14:creationId xmlns:p14="http://schemas.microsoft.com/office/powerpoint/2010/main" val="21530672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 dirty="0"/>
              <a:t>EXAMPLE – ROUNDTABLE USABILITY TESTING </a:t>
            </a:r>
            <a:endParaRPr lang="en-US" dirty="0"/>
          </a:p>
        </p:txBody>
      </p:sp>
      <p:sp>
        <p:nvSpPr>
          <p:cNvPr id="14" name="TextBox 13">
            <a:extLst>
              <a:ext uri="{FF2B5EF4-FFF2-40B4-BE49-F238E27FC236}">
                <a16:creationId xmlns:a16="http://schemas.microsoft.com/office/drawing/2014/main" id="{BA899D33-3220-124F-926D-8E5E0DD3ADCC}"/>
              </a:ext>
            </a:extLst>
          </p:cNvPr>
          <p:cNvSpPr txBox="1"/>
          <p:nvPr/>
        </p:nvSpPr>
        <p:spPr>
          <a:xfrm>
            <a:off x="1635759" y="396240"/>
            <a:ext cx="6872137"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We conducted end-to-end testing using a cooperative approach with all user groups where they could experience one another’s tasks, challenges, and needs. </a:t>
            </a:r>
          </a:p>
        </p:txBody>
      </p:sp>
      <p:sp>
        <p:nvSpPr>
          <p:cNvPr id="9" name="TextBox 8">
            <a:extLst>
              <a:ext uri="{FF2B5EF4-FFF2-40B4-BE49-F238E27FC236}">
                <a16:creationId xmlns:a16="http://schemas.microsoft.com/office/drawing/2014/main" id="{45B7E207-638A-BF4D-AE77-77BDDA4D1DAC}"/>
              </a:ext>
            </a:extLst>
          </p:cNvPr>
          <p:cNvSpPr txBox="1"/>
          <p:nvPr/>
        </p:nvSpPr>
        <p:spPr>
          <a:xfrm>
            <a:off x="1635760" y="1899512"/>
            <a:ext cx="207505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Create scenarios as close to real life as possible</a:t>
            </a:r>
          </a:p>
        </p:txBody>
      </p:sp>
      <p:sp>
        <p:nvSpPr>
          <p:cNvPr id="12" name="TextBox 11">
            <a:extLst>
              <a:ext uri="{FF2B5EF4-FFF2-40B4-BE49-F238E27FC236}">
                <a16:creationId xmlns:a16="http://schemas.microsoft.com/office/drawing/2014/main" id="{84F18F4A-3A5B-8044-A45E-FE0E36FD7111}"/>
              </a:ext>
            </a:extLst>
          </p:cNvPr>
          <p:cNvSpPr txBox="1"/>
          <p:nvPr/>
        </p:nvSpPr>
        <p:spPr>
          <a:xfrm>
            <a:off x="1640685" y="1565889"/>
            <a:ext cx="3349782" cy="1323439"/>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PUT THINGS IN CONTEXT</a:t>
            </a:r>
          </a:p>
          <a:p>
            <a:pPr algn="ctr"/>
            <a:endParaRPr lang="en-US" sz="2000" dirty="0">
              <a:solidFill>
                <a:schemeClr val="accent1"/>
              </a:solidFill>
              <a:latin typeface="Jockey One" panose="02000506000000020004" pitchFamily="2" charset="0"/>
            </a:endParaRPr>
          </a:p>
          <a:p>
            <a:pPr algn="ctr"/>
            <a:endParaRPr lang="en-US" sz="2000" dirty="0">
              <a:solidFill>
                <a:schemeClr val="accent1"/>
              </a:solidFill>
              <a:latin typeface="Jockey One" panose="02000506000000020004" pitchFamily="2" charset="0"/>
            </a:endParaRPr>
          </a:p>
          <a:p>
            <a:endParaRPr lang="en-US" sz="2000" dirty="0">
              <a:solidFill>
                <a:schemeClr val="accent2"/>
              </a:solidFill>
              <a:latin typeface="Jockey One" panose="02000506000000020004" pitchFamily="2" charset="0"/>
            </a:endParaRPr>
          </a:p>
        </p:txBody>
      </p:sp>
      <p:sp>
        <p:nvSpPr>
          <p:cNvPr id="15" name="TextBox 14">
            <a:extLst>
              <a:ext uri="{FF2B5EF4-FFF2-40B4-BE49-F238E27FC236}">
                <a16:creationId xmlns:a16="http://schemas.microsoft.com/office/drawing/2014/main" id="{E3DCA43C-4E47-C140-BA87-FDED4FD2923C}"/>
              </a:ext>
            </a:extLst>
          </p:cNvPr>
          <p:cNvSpPr txBox="1"/>
          <p:nvPr/>
        </p:nvSpPr>
        <p:spPr>
          <a:xfrm>
            <a:off x="6284242" y="3190526"/>
            <a:ext cx="2587639" cy="1015663"/>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GAIN A HOLISTIC VIEW</a:t>
            </a:r>
          </a:p>
          <a:p>
            <a:pPr algn="ctr"/>
            <a:endParaRPr lang="en-US" sz="2000" dirty="0">
              <a:solidFill>
                <a:schemeClr val="accent1"/>
              </a:solidFill>
              <a:latin typeface="Jockey One" panose="02000506000000020004" pitchFamily="2" charset="0"/>
            </a:endParaRPr>
          </a:p>
          <a:p>
            <a:pPr algn="ctr"/>
            <a:endParaRPr lang="en-US" sz="2000" dirty="0">
              <a:solidFill>
                <a:schemeClr val="bg1"/>
              </a:solidFill>
              <a:latin typeface="Jockey One" panose="02000506000000020004" pitchFamily="2" charset="0"/>
            </a:endParaRPr>
          </a:p>
        </p:txBody>
      </p:sp>
      <p:sp>
        <p:nvSpPr>
          <p:cNvPr id="11" name="TextBox 10">
            <a:extLst>
              <a:ext uri="{FF2B5EF4-FFF2-40B4-BE49-F238E27FC236}">
                <a16:creationId xmlns:a16="http://schemas.microsoft.com/office/drawing/2014/main" id="{B6527F2E-3030-E64B-9693-A6C1A4E9B443}"/>
              </a:ext>
            </a:extLst>
          </p:cNvPr>
          <p:cNvSpPr txBox="1"/>
          <p:nvPr/>
        </p:nvSpPr>
        <p:spPr>
          <a:xfrm>
            <a:off x="6304120" y="3523522"/>
            <a:ext cx="2075050" cy="1007968"/>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The system wasn’t just siloed tasks — rather an end-to-end flow that involved many handoffs between processes</a:t>
            </a:r>
          </a:p>
        </p:txBody>
      </p:sp>
      <p:pic>
        <p:nvPicPr>
          <p:cNvPr id="13" name="image" descr="cartoon image of people working around a table together" title="people working around a table">
            <a:extLst>
              <a:ext uri="{FF2B5EF4-FFF2-40B4-BE49-F238E27FC236}">
                <a16:creationId xmlns:a16="http://schemas.microsoft.com/office/drawing/2014/main" id="{C2D72C8D-0308-2744-9116-46AFF79C48F0}"/>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306985" y="1742318"/>
            <a:ext cx="2977257" cy="2781706"/>
          </a:xfrm>
          <a:prstGeom prst="rect">
            <a:avLst/>
          </a:prstGeom>
          <a:noFill/>
          <a:ln>
            <a:noFill/>
          </a:ln>
        </p:spPr>
      </p:pic>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dirty="0"/>
          </a:p>
        </p:txBody>
      </p:sp>
    </p:spTree>
    <p:extLst>
      <p:ext uri="{BB962C8B-B14F-4D97-AF65-F5344CB8AC3E}">
        <p14:creationId xmlns:p14="http://schemas.microsoft.com/office/powerpoint/2010/main" val="42575927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85A2-62F9-FD4A-A11F-FD350C89134A}"/>
              </a:ext>
            </a:extLst>
          </p:cNvPr>
          <p:cNvSpPr>
            <a:spLocks noGrp="1"/>
          </p:cNvSpPr>
          <p:nvPr>
            <p:ph type="title"/>
          </p:nvPr>
        </p:nvSpPr>
        <p:spPr/>
        <p:txBody>
          <a:bodyPr/>
          <a:lstStyle/>
          <a:p>
            <a:r>
              <a:rPr lang="en-US" dirty="0"/>
              <a:t>EXAMPLE – MESSAGEING &amp; DOCUMENTS</a:t>
            </a:r>
          </a:p>
        </p:txBody>
      </p:sp>
      <p:sp>
        <p:nvSpPr>
          <p:cNvPr id="14" name="TextBox 13">
            <a:extLst>
              <a:ext uri="{FF2B5EF4-FFF2-40B4-BE49-F238E27FC236}">
                <a16:creationId xmlns:a16="http://schemas.microsoft.com/office/drawing/2014/main" id="{BA899D33-3220-124F-926D-8E5E0DD3ADCC}"/>
              </a:ext>
            </a:extLst>
          </p:cNvPr>
          <p:cNvSpPr txBox="1"/>
          <p:nvPr/>
        </p:nvSpPr>
        <p:spPr>
          <a:xfrm>
            <a:off x="1635760" y="396240"/>
            <a:ext cx="6421824"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Users kept talking about sending documents to each other — what they really needed was to send messages with or without documents attached. </a:t>
            </a:r>
          </a:p>
        </p:txBody>
      </p:sp>
      <p:sp>
        <p:nvSpPr>
          <p:cNvPr id="12" name="TextBox 11">
            <a:extLst>
              <a:ext uri="{FF2B5EF4-FFF2-40B4-BE49-F238E27FC236}">
                <a16:creationId xmlns:a16="http://schemas.microsoft.com/office/drawing/2014/main" id="{84F18F4A-3A5B-8044-A45E-FE0E36FD7111}"/>
              </a:ext>
            </a:extLst>
          </p:cNvPr>
          <p:cNvSpPr txBox="1"/>
          <p:nvPr/>
        </p:nvSpPr>
        <p:spPr>
          <a:xfrm>
            <a:off x="1597187" y="1175291"/>
            <a:ext cx="3349782" cy="1323439"/>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WHAT THEY SAID THEY NEED</a:t>
            </a:r>
          </a:p>
          <a:p>
            <a:pPr algn="ctr"/>
            <a:endParaRPr lang="en-US" sz="2000" dirty="0">
              <a:solidFill>
                <a:schemeClr val="accent1"/>
              </a:solidFill>
              <a:latin typeface="Jockey One" panose="02000506000000020004" pitchFamily="2" charset="0"/>
            </a:endParaRPr>
          </a:p>
          <a:p>
            <a:pPr algn="ctr"/>
            <a:endParaRPr lang="en-US" sz="2000" dirty="0">
              <a:solidFill>
                <a:schemeClr val="accent1"/>
              </a:solidFill>
              <a:latin typeface="Jockey One" panose="02000506000000020004" pitchFamily="2" charset="0"/>
            </a:endParaRPr>
          </a:p>
          <a:p>
            <a:endParaRPr lang="en-US" sz="2000" dirty="0">
              <a:solidFill>
                <a:schemeClr val="accent2"/>
              </a:solidFill>
              <a:latin typeface="Jockey One" panose="02000506000000020004" pitchFamily="2" charset="0"/>
            </a:endParaRPr>
          </a:p>
        </p:txBody>
      </p:sp>
      <p:sp>
        <p:nvSpPr>
          <p:cNvPr id="15" name="TextBox 14">
            <a:extLst>
              <a:ext uri="{FF2B5EF4-FFF2-40B4-BE49-F238E27FC236}">
                <a16:creationId xmlns:a16="http://schemas.microsoft.com/office/drawing/2014/main" id="{E3DCA43C-4E47-C140-BA87-FDED4FD2923C}"/>
              </a:ext>
            </a:extLst>
          </p:cNvPr>
          <p:cNvSpPr txBox="1"/>
          <p:nvPr/>
        </p:nvSpPr>
        <p:spPr>
          <a:xfrm>
            <a:off x="5572795" y="1175291"/>
            <a:ext cx="3227173" cy="1015663"/>
          </a:xfrm>
          <a:prstGeom prst="rect">
            <a:avLst/>
          </a:prstGeom>
          <a:noFill/>
        </p:spPr>
        <p:txBody>
          <a:bodyPr wrap="square" rtlCol="0">
            <a:spAutoFit/>
          </a:bodyPr>
          <a:lstStyle/>
          <a:p>
            <a:pPr algn="ctr"/>
            <a:r>
              <a:rPr lang="en-US" sz="2000" dirty="0">
                <a:solidFill>
                  <a:schemeClr val="accent1"/>
                </a:solidFill>
                <a:latin typeface="Jockey One" panose="02000506000000020004" pitchFamily="2" charset="0"/>
              </a:rPr>
              <a:t>WHAT THEY REALLY NEED</a:t>
            </a:r>
          </a:p>
          <a:p>
            <a:pPr algn="ctr"/>
            <a:endParaRPr lang="en-US" sz="2000" dirty="0">
              <a:solidFill>
                <a:schemeClr val="accent1"/>
              </a:solidFill>
              <a:latin typeface="Jockey One" panose="02000506000000020004" pitchFamily="2" charset="0"/>
            </a:endParaRPr>
          </a:p>
          <a:p>
            <a:pPr algn="ctr"/>
            <a:endParaRPr lang="en-US" sz="2000" dirty="0">
              <a:solidFill>
                <a:schemeClr val="bg1"/>
              </a:solidFill>
              <a:latin typeface="Jockey One" panose="02000506000000020004" pitchFamily="2" charset="0"/>
            </a:endParaRPr>
          </a:p>
        </p:txBody>
      </p:sp>
      <p:sp>
        <p:nvSpPr>
          <p:cNvPr id="3" name="Slide Number Placeholder 2">
            <a:extLst>
              <a:ext uri="{FF2B5EF4-FFF2-40B4-BE49-F238E27FC236}">
                <a16:creationId xmlns:a16="http://schemas.microsoft.com/office/drawing/2014/main" id="{B13F593E-48E1-3D4A-AA55-8F3735AFEE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dirty="0"/>
          </a:p>
        </p:txBody>
      </p:sp>
      <p:pic>
        <p:nvPicPr>
          <p:cNvPr id="19" name="image" descr="screenshot of new system showing ability to send documents to other court employees" title="screenshot of system">
            <a:extLst>
              <a:ext uri="{FF2B5EF4-FFF2-40B4-BE49-F238E27FC236}">
                <a16:creationId xmlns:a16="http://schemas.microsoft.com/office/drawing/2014/main" id="{7AE27407-4DC8-834B-9755-C56E5E01DABD}"/>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1744401" y="1558856"/>
            <a:ext cx="3137179" cy="3394242"/>
          </a:xfrm>
          <a:prstGeom prst="rect">
            <a:avLst/>
          </a:prstGeom>
          <a:noFill/>
          <a:ln>
            <a:noFill/>
          </a:ln>
        </p:spPr>
      </p:pic>
      <p:pic>
        <p:nvPicPr>
          <p:cNvPr id="20" name="image" descr="screenshot of new system allowing users to send messages to each other and attach an optional document" title="screenshot of system">
            <a:extLst>
              <a:ext uri="{FF2B5EF4-FFF2-40B4-BE49-F238E27FC236}">
                <a16:creationId xmlns:a16="http://schemas.microsoft.com/office/drawing/2014/main" id="{BA253E3A-566B-714F-A354-C7B8160CE8C9}"/>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6070007" y="1558856"/>
            <a:ext cx="2202414" cy="3394242"/>
          </a:xfrm>
          <a:prstGeom prst="rect">
            <a:avLst/>
          </a:prstGeom>
          <a:noFill/>
          <a:ln>
            <a:noFill/>
          </a:ln>
        </p:spPr>
      </p:pic>
    </p:spTree>
    <p:extLst>
      <p:ext uri="{BB962C8B-B14F-4D97-AF65-F5344CB8AC3E}">
        <p14:creationId xmlns:p14="http://schemas.microsoft.com/office/powerpoint/2010/main" val="369754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The end result</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RESULT</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5" y="984884"/>
            <a:ext cx="2630805"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Perfectly thawed chicken!</a:t>
            </a:r>
          </a:p>
        </p:txBody>
      </p:sp>
      <p:pic>
        <p:nvPicPr>
          <p:cNvPr id="7" name="image" descr="cartoon image of microwave" title="microwave">
            <a:extLst>
              <a:ext uri="{FF2B5EF4-FFF2-40B4-BE49-F238E27FC236}">
                <a16:creationId xmlns:a16="http://schemas.microsoft.com/office/drawing/2014/main" id="{90E7CD48-B7C6-AB41-9017-CD651242B5E7}"/>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671168" y="1663650"/>
            <a:ext cx="4966932" cy="2961242"/>
          </a:xfrm>
          <a:prstGeom prst="rect">
            <a:avLst/>
          </a:prstGeom>
          <a:noFill/>
          <a:ln>
            <a:noFill/>
          </a:ln>
        </p:spPr>
      </p:pic>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pic>
        <p:nvPicPr>
          <p:cNvPr id="10" name="image" descr="cartoon image of thawed chicken next to microwave" title="chicken">
            <a:extLst>
              <a:ext uri="{FF2B5EF4-FFF2-40B4-BE49-F238E27FC236}">
                <a16:creationId xmlns:a16="http://schemas.microsoft.com/office/drawing/2014/main" id="{64415A10-4910-DB4C-9E8E-228ABBDEFAA3}"/>
              </a:ext>
            </a:extLst>
          </p:cNvPr>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1368850" y="2081734"/>
            <a:ext cx="1768475" cy="2456722"/>
          </a:xfrm>
          <a:prstGeom prst="rect">
            <a:avLst/>
          </a:prstGeom>
          <a:noFill/>
          <a:ln>
            <a:noFill/>
          </a:ln>
        </p:spPr>
      </p:pic>
    </p:spTree>
    <p:extLst>
      <p:ext uri="{BB962C8B-B14F-4D97-AF65-F5344CB8AC3E}">
        <p14:creationId xmlns:p14="http://schemas.microsoft.com/office/powerpoint/2010/main" val="41629758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184EE3-AC5A-424D-A641-5B31BB032670}"/>
              </a:ext>
            </a:extLst>
          </p:cNvPr>
          <p:cNvSpPr>
            <a:spLocks noGrp="1"/>
          </p:cNvSpPr>
          <p:nvPr>
            <p:ph type="ctrTitle"/>
          </p:nvPr>
        </p:nvSpPr>
        <p:spPr>
          <a:xfrm>
            <a:off x="3944167" y="2246244"/>
            <a:ext cx="1403085" cy="612673"/>
          </a:xfrm>
        </p:spPr>
        <p:txBody>
          <a:bodyPr/>
          <a:lstStyle/>
          <a:p>
            <a:r>
              <a:rPr lang="en-US" sz="2000" dirty="0">
                <a:solidFill>
                  <a:schemeClr val="bg1"/>
                </a:solidFill>
              </a:rPr>
              <a:t>THANK YOU</a:t>
            </a:r>
          </a:p>
        </p:txBody>
      </p:sp>
      <p:sp>
        <p:nvSpPr>
          <p:cNvPr id="2" name="Subtitle 1">
            <a:extLst>
              <a:ext uri="{FF2B5EF4-FFF2-40B4-BE49-F238E27FC236}">
                <a16:creationId xmlns:a16="http://schemas.microsoft.com/office/drawing/2014/main" id="{DF8D8BDA-30E8-C342-9DFE-E4FA075EB890}"/>
              </a:ext>
            </a:extLst>
          </p:cNvPr>
          <p:cNvSpPr>
            <a:spLocks noGrp="1"/>
          </p:cNvSpPr>
          <p:nvPr>
            <p:ph type="subTitle" idx="1"/>
          </p:nvPr>
        </p:nvSpPr>
        <p:spPr>
          <a:xfrm>
            <a:off x="4156994" y="1698261"/>
            <a:ext cx="2810400" cy="577800"/>
          </a:xfrm>
        </p:spPr>
        <p:txBody>
          <a:bodyPr/>
          <a:lstStyle/>
          <a:p>
            <a:r>
              <a:rPr lang="en-US" sz="2000" dirty="0">
                <a:solidFill>
                  <a:schemeClr val="accent3"/>
                </a:solidFill>
                <a:latin typeface="Jockey One" panose="02000506000000020004" pitchFamily="2" charset="0"/>
              </a:rPr>
              <a:t>Q&amp;A</a:t>
            </a:r>
          </a:p>
        </p:txBody>
      </p:sp>
    </p:spTree>
    <p:extLst>
      <p:ext uri="{BB962C8B-B14F-4D97-AF65-F5344CB8AC3E}">
        <p14:creationId xmlns:p14="http://schemas.microsoft.com/office/powerpoint/2010/main" val="2711660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1: An analogy for UX research</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REQUIREMENT</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6" y="984884"/>
            <a:ext cx="2779584"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What’s the best way to thaw frozen chicken?</a:t>
            </a:r>
          </a:p>
        </p:txBody>
      </p:sp>
      <p:pic>
        <p:nvPicPr>
          <p:cNvPr id="12" name="image" descr="cartoon chicken frozen in block of ice" title="frozen chicken">
            <a:extLst>
              <a:ext uri="{FF2B5EF4-FFF2-40B4-BE49-F238E27FC236}">
                <a16:creationId xmlns:a16="http://schemas.microsoft.com/office/drawing/2014/main" id="{B4AA77AD-86EF-C749-9BFA-50BC1CF1AE95}"/>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073275" y="2926332"/>
            <a:ext cx="1207949" cy="1628443"/>
          </a:xfrm>
          <a:prstGeom prst="rect">
            <a:avLst/>
          </a:prstGeom>
          <a:noFill/>
          <a:ln>
            <a:noFill/>
          </a:ln>
        </p:spPr>
      </p:pic>
      <p:pic>
        <p:nvPicPr>
          <p:cNvPr id="13" name="image" descr="cartoon image of microwave" title="microwave">
            <a:extLst>
              <a:ext uri="{FF2B5EF4-FFF2-40B4-BE49-F238E27FC236}">
                <a16:creationId xmlns:a16="http://schemas.microsoft.com/office/drawing/2014/main" id="{6BEC9559-A697-4E4A-93CD-BC88DDAB8F29}"/>
              </a:ext>
            </a:extLst>
          </p:cNvPr>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3671168" y="1663650"/>
            <a:ext cx="4966932" cy="2961242"/>
          </a:xfrm>
          <a:prstGeom prst="rect">
            <a:avLst/>
          </a:prstGeom>
          <a:noFill/>
          <a:ln>
            <a:noFill/>
          </a:ln>
        </p:spPr>
      </p:pic>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3241386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D63D54E-1D10-2747-AA4C-498D4AC74229}"/>
              </a:ext>
            </a:extLst>
          </p:cNvPr>
          <p:cNvSpPr>
            <a:spLocks noGrp="1"/>
          </p:cNvSpPr>
          <p:nvPr>
            <p:ph type="ctrTitle"/>
          </p:nvPr>
        </p:nvSpPr>
        <p:spPr/>
        <p:txBody>
          <a:bodyPr/>
          <a:lstStyle/>
          <a:p>
            <a:r>
              <a:rPr lang="en-US" dirty="0"/>
              <a:t>Example 1: An analogy for UX research continued</a:t>
            </a:r>
          </a:p>
        </p:txBody>
      </p:sp>
      <p:sp>
        <p:nvSpPr>
          <p:cNvPr id="8" name="Text Placeholder 3">
            <a:extLst>
              <a:ext uri="{FF2B5EF4-FFF2-40B4-BE49-F238E27FC236}">
                <a16:creationId xmlns:a16="http://schemas.microsoft.com/office/drawing/2014/main" id="{97A15069-6CED-C746-93FF-5BF3D3574603}"/>
              </a:ext>
            </a:extLst>
          </p:cNvPr>
          <p:cNvSpPr txBox="1">
            <a:spLocks/>
          </p:cNvSpPr>
          <p:nvPr/>
        </p:nvSpPr>
        <p:spPr>
          <a:xfrm>
            <a:off x="305434" y="527685"/>
            <a:ext cx="3971925" cy="355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3"/>
                </a:solidFill>
                <a:latin typeface="Jockey One" panose="02000506000000020004" pitchFamily="2" charset="0"/>
              </a:rPr>
              <a:t>REALLY…</a:t>
            </a:r>
          </a:p>
        </p:txBody>
      </p:sp>
      <p:sp>
        <p:nvSpPr>
          <p:cNvPr id="9" name="Text Placeholder 4">
            <a:extLst>
              <a:ext uri="{FF2B5EF4-FFF2-40B4-BE49-F238E27FC236}">
                <a16:creationId xmlns:a16="http://schemas.microsoft.com/office/drawing/2014/main" id="{A9AC2372-B427-0A4D-8C0C-8D6562C2E710}"/>
              </a:ext>
            </a:extLst>
          </p:cNvPr>
          <p:cNvSpPr txBox="1">
            <a:spLocks/>
          </p:cNvSpPr>
          <p:nvPr/>
        </p:nvSpPr>
        <p:spPr>
          <a:xfrm>
            <a:off x="325756" y="984884"/>
            <a:ext cx="2779584" cy="53911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bg1"/>
                </a:solidFill>
                <a:latin typeface="Avenir Next Condensed Medium" panose="020B0506020202020204" pitchFamily="34" charset="0"/>
              </a:rPr>
              <a:t>What’s the best way to thaw frozen chicken…without the cat eating it?</a:t>
            </a:r>
          </a:p>
        </p:txBody>
      </p:sp>
      <p:pic>
        <p:nvPicPr>
          <p:cNvPr id="10" name="image" descr="cartoon image of cat" title="cat">
            <a:extLst>
              <a:ext uri="{FF2B5EF4-FFF2-40B4-BE49-F238E27FC236}">
                <a16:creationId xmlns:a16="http://schemas.microsoft.com/office/drawing/2014/main" id="{A5D0E8B1-A8DB-2F4E-87DB-F0E0380F4EFC}"/>
              </a:ext>
            </a:extLst>
          </p:cNvPr>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flipH="1">
            <a:off x="90550" y="2927284"/>
            <a:ext cx="2776326" cy="2260331"/>
          </a:xfrm>
          <a:prstGeom prst="rect">
            <a:avLst/>
          </a:prstGeom>
          <a:noFill/>
          <a:ln>
            <a:noFill/>
          </a:ln>
        </p:spPr>
      </p:pic>
      <p:pic>
        <p:nvPicPr>
          <p:cNvPr id="11" name="image" descr="cartoon image of microwave" title="microwave">
            <a:extLst>
              <a:ext uri="{FF2B5EF4-FFF2-40B4-BE49-F238E27FC236}">
                <a16:creationId xmlns:a16="http://schemas.microsoft.com/office/drawing/2014/main" id="{B34ACB6C-6C8B-E54A-9655-B231479F5D7A}"/>
              </a:ext>
            </a:extLst>
          </p:cNvPr>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3671168" y="1663650"/>
            <a:ext cx="4966932" cy="2961242"/>
          </a:xfrm>
          <a:prstGeom prst="rect">
            <a:avLst/>
          </a:prstGeom>
          <a:noFill/>
          <a:ln>
            <a:noFill/>
          </a:ln>
        </p:spPr>
      </p:pic>
      <p:pic>
        <p:nvPicPr>
          <p:cNvPr id="14" name="image" descr="cartoon image of chicken in block of ice sitting inside the microwave" title="frozen chicken">
            <a:extLst>
              <a:ext uri="{FF2B5EF4-FFF2-40B4-BE49-F238E27FC236}">
                <a16:creationId xmlns:a16="http://schemas.microsoft.com/office/drawing/2014/main" id="{5FFF4688-8814-BA44-8A03-E120A5BB8BD2}"/>
              </a:ext>
            </a:extLst>
          </p:cNvPr>
          <p:cNvPicPr preferRelativeResize="0"/>
          <p:nvPr/>
        </p:nvPicPr>
        <p:blipFill rotWithShape="1">
          <a:blip r:embed="rId5" cstate="screen">
            <a:alphaModFix/>
            <a:extLst>
              <a:ext uri="{28A0092B-C50C-407E-A947-70E740481C1C}">
                <a14:useLocalDpi xmlns:a14="http://schemas.microsoft.com/office/drawing/2010/main"/>
              </a:ext>
            </a:extLst>
          </a:blip>
          <a:srcRect/>
          <a:stretch/>
        </p:blipFill>
        <p:spPr>
          <a:xfrm>
            <a:off x="5287075" y="2738214"/>
            <a:ext cx="1054458" cy="1076326"/>
          </a:xfrm>
          <a:prstGeom prst="rect">
            <a:avLst/>
          </a:prstGeom>
          <a:noFill/>
          <a:ln>
            <a:noFill/>
          </a:ln>
        </p:spPr>
      </p:pic>
      <p:sp>
        <p:nvSpPr>
          <p:cNvPr id="3" name="Slide Number Placeholder 2">
            <a:extLst>
              <a:ext uri="{FF2B5EF4-FFF2-40B4-BE49-F238E27FC236}">
                <a16:creationId xmlns:a16="http://schemas.microsoft.com/office/drawing/2014/main" id="{E88FFE06-EC73-AE42-BF44-FF7EA08393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3351306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B74DA8D-43AC-464B-95EE-0B854BF04789}"/>
              </a:ext>
            </a:extLst>
          </p:cNvPr>
          <p:cNvSpPr>
            <a:spLocks noGrp="1"/>
          </p:cNvSpPr>
          <p:nvPr>
            <p:ph type="body" sz="quarter" idx="13"/>
          </p:nvPr>
        </p:nvSpPr>
        <p:spPr/>
        <p:txBody>
          <a:bodyPr/>
          <a:lstStyle/>
          <a:p>
            <a:r>
              <a:rPr lang="en-US" dirty="0"/>
              <a:t>01</a:t>
            </a:r>
          </a:p>
        </p:txBody>
      </p:sp>
      <p:sp>
        <p:nvSpPr>
          <p:cNvPr id="2" name="Title 1">
            <a:extLst>
              <a:ext uri="{FF2B5EF4-FFF2-40B4-BE49-F238E27FC236}">
                <a16:creationId xmlns:a16="http://schemas.microsoft.com/office/drawing/2014/main" id="{9B21AB55-DDB7-D948-864A-EB0D4492E4A7}"/>
              </a:ext>
            </a:extLst>
          </p:cNvPr>
          <p:cNvSpPr>
            <a:spLocks noGrp="1"/>
          </p:cNvSpPr>
          <p:nvPr>
            <p:ph type="ctrTitle"/>
          </p:nvPr>
        </p:nvSpPr>
        <p:spPr/>
        <p:txBody>
          <a:bodyPr/>
          <a:lstStyle/>
          <a:p>
            <a:r>
              <a:rPr lang="en-US" dirty="0"/>
              <a:t>UNITES STATES TAX COURT (USTC)</a:t>
            </a:r>
          </a:p>
        </p:txBody>
      </p:sp>
      <p:sp>
        <p:nvSpPr>
          <p:cNvPr id="3" name="Subtitle 2">
            <a:extLst>
              <a:ext uri="{FF2B5EF4-FFF2-40B4-BE49-F238E27FC236}">
                <a16:creationId xmlns:a16="http://schemas.microsoft.com/office/drawing/2014/main" id="{CB0931AD-0339-3E4A-B058-3BBFEFA5637B}"/>
              </a:ext>
            </a:extLst>
          </p:cNvPr>
          <p:cNvSpPr>
            <a:spLocks noGrp="1"/>
          </p:cNvSpPr>
          <p:nvPr>
            <p:ph type="subTitle" idx="1"/>
          </p:nvPr>
        </p:nvSpPr>
        <p:spPr/>
        <p:txBody>
          <a:bodyPr/>
          <a:lstStyle/>
          <a:p>
            <a:r>
              <a:rPr lang="en-US" dirty="0"/>
              <a:t>Building a new case management system</a:t>
            </a:r>
          </a:p>
        </p:txBody>
      </p:sp>
      <p:sp>
        <p:nvSpPr>
          <p:cNvPr id="4" name="Slide Number Placeholder 3">
            <a:extLst>
              <a:ext uri="{FF2B5EF4-FFF2-40B4-BE49-F238E27FC236}">
                <a16:creationId xmlns:a16="http://schemas.microsoft.com/office/drawing/2014/main" id="{9C606A85-CC72-434D-9094-78E4FDA8D00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accent3"/>
                </a:solidFill>
              </a:rPr>
              <a:t>6</a:t>
            </a:fld>
            <a:endParaRPr lang="en">
              <a:solidFill>
                <a:schemeClr val="accent3"/>
              </a:solidFill>
            </a:endParaRPr>
          </a:p>
        </p:txBody>
      </p:sp>
    </p:spTree>
    <p:extLst>
      <p:ext uri="{BB962C8B-B14F-4D97-AF65-F5344CB8AC3E}">
        <p14:creationId xmlns:p14="http://schemas.microsoft.com/office/powerpoint/2010/main" val="3397677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HISTORY</a:t>
            </a:r>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The United States Tax Court is the primary federal court that resolves issues between taxpayers and the IRS. </a:t>
            </a:r>
          </a:p>
        </p:txBody>
      </p:sp>
      <p:sp>
        <p:nvSpPr>
          <p:cNvPr id="6" name="TextBox 5">
            <a:extLst>
              <a:ext uri="{FF2B5EF4-FFF2-40B4-BE49-F238E27FC236}">
                <a16:creationId xmlns:a16="http://schemas.microsoft.com/office/drawing/2014/main" id="{D5452C24-6F1F-6242-AE2B-52E7668161B3}"/>
              </a:ext>
            </a:extLst>
          </p:cNvPr>
          <p:cNvSpPr txBox="1"/>
          <p:nvPr/>
        </p:nvSpPr>
        <p:spPr>
          <a:xfrm>
            <a:off x="1645920" y="128016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30-35 JUDGES</a:t>
            </a:r>
          </a:p>
        </p:txBody>
      </p:sp>
      <p:sp>
        <p:nvSpPr>
          <p:cNvPr id="7" name="TextBox 6">
            <a:extLst>
              <a:ext uri="{FF2B5EF4-FFF2-40B4-BE49-F238E27FC236}">
                <a16:creationId xmlns:a16="http://schemas.microsoft.com/office/drawing/2014/main" id="{FB06B014-8750-2847-8EB7-9FC232436D32}"/>
              </a:ext>
            </a:extLst>
          </p:cNvPr>
          <p:cNvSpPr txBox="1"/>
          <p:nvPr/>
        </p:nvSpPr>
        <p:spPr>
          <a:xfrm>
            <a:off x="1645920" y="1627790"/>
            <a:ext cx="2529840" cy="546303"/>
          </a:xfrm>
          <a:prstGeom prst="rect">
            <a:avLst/>
          </a:prstGeom>
          <a:noFill/>
        </p:spPr>
        <p:txBody>
          <a:bodyPr wrap="square" rtlCol="0">
            <a:spAutoFit/>
          </a:bodyPr>
          <a:lstStyle/>
          <a:p>
            <a:pPr>
              <a:lnSpc>
                <a:spcPts val="1800"/>
              </a:lnSpc>
            </a:pPr>
            <a:r>
              <a:rPr lang="en-US" sz="1300" dirty="0">
                <a:solidFill>
                  <a:schemeClr val="accent2"/>
                </a:solidFill>
                <a:latin typeface="Avenir Next Condensed" panose="020B0506020202020204" pitchFamily="34" charset="0"/>
                <a:ea typeface="Hind Vadodara"/>
                <a:cs typeface="Hind Vadodara"/>
                <a:sym typeface="Hind Vadodara"/>
              </a:rPr>
              <a:t>Who work at the Tax Court in Washington D.C.</a:t>
            </a:r>
          </a:p>
        </p:txBody>
      </p:sp>
      <p:sp>
        <p:nvSpPr>
          <p:cNvPr id="8" name="TextBox 7">
            <a:extLst>
              <a:ext uri="{FF2B5EF4-FFF2-40B4-BE49-F238E27FC236}">
                <a16:creationId xmlns:a16="http://schemas.microsoft.com/office/drawing/2014/main" id="{E1F4B0CD-F070-404F-A95B-A68E94AC4165}"/>
              </a:ext>
            </a:extLst>
          </p:cNvPr>
          <p:cNvSpPr txBox="1"/>
          <p:nvPr/>
        </p:nvSpPr>
        <p:spPr>
          <a:xfrm>
            <a:off x="1645920" y="251968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73 CITIES</a:t>
            </a:r>
          </a:p>
        </p:txBody>
      </p:sp>
      <p:sp>
        <p:nvSpPr>
          <p:cNvPr id="9" name="TextBox 8">
            <a:extLst>
              <a:ext uri="{FF2B5EF4-FFF2-40B4-BE49-F238E27FC236}">
                <a16:creationId xmlns:a16="http://schemas.microsoft.com/office/drawing/2014/main" id="{8303032B-2A31-1743-AA6E-75CA657E1F42}"/>
              </a:ext>
            </a:extLst>
          </p:cNvPr>
          <p:cNvSpPr txBox="1"/>
          <p:nvPr/>
        </p:nvSpPr>
        <p:spPr>
          <a:xfrm>
            <a:off x="1645920" y="2867310"/>
            <a:ext cx="2529840" cy="492443"/>
          </a:xfrm>
          <a:prstGeom prst="rect">
            <a:avLst/>
          </a:prstGeom>
          <a:noFill/>
        </p:spPr>
        <p:txBody>
          <a:bodyPr wrap="square" rtlCol="0">
            <a:spAutoFit/>
          </a:bodyPr>
          <a:lstStyle/>
          <a:p>
            <a:pPr marL="0" indent="0">
              <a:spcAft>
                <a:spcPts val="200"/>
              </a:spcAft>
              <a:buFont typeface="Hind Vadodara Light"/>
              <a:buNone/>
            </a:pPr>
            <a:r>
              <a:rPr lang="en-US" sz="1300" dirty="0">
                <a:solidFill>
                  <a:schemeClr val="accent2"/>
                </a:solidFill>
                <a:latin typeface="Avenir Next Condensed" panose="020B0506020202020204" pitchFamily="34" charset="0"/>
                <a:cs typeface="Hind Vadodara"/>
                <a:sym typeface="Hind Vadodara"/>
              </a:rPr>
              <a:t>Judges travel nationwide to provide access to the Court for all </a:t>
            </a:r>
          </a:p>
        </p:txBody>
      </p:sp>
      <p:sp>
        <p:nvSpPr>
          <p:cNvPr id="12" name="TextBox 11">
            <a:extLst>
              <a:ext uri="{FF2B5EF4-FFF2-40B4-BE49-F238E27FC236}">
                <a16:creationId xmlns:a16="http://schemas.microsoft.com/office/drawing/2014/main" id="{E1423A53-F030-4043-B55F-AD646A77E722}"/>
              </a:ext>
            </a:extLst>
          </p:cNvPr>
          <p:cNvSpPr txBox="1"/>
          <p:nvPr/>
        </p:nvSpPr>
        <p:spPr>
          <a:xfrm>
            <a:off x="1635760" y="3782388"/>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70%</a:t>
            </a:r>
          </a:p>
        </p:txBody>
      </p:sp>
      <p:sp>
        <p:nvSpPr>
          <p:cNvPr id="13" name="TextBox 12">
            <a:extLst>
              <a:ext uri="{FF2B5EF4-FFF2-40B4-BE49-F238E27FC236}">
                <a16:creationId xmlns:a16="http://schemas.microsoft.com/office/drawing/2014/main" id="{E66C04D8-C108-5A49-A0A9-CB1C35E9F1F4}"/>
              </a:ext>
            </a:extLst>
          </p:cNvPr>
          <p:cNvSpPr txBox="1"/>
          <p:nvPr/>
        </p:nvSpPr>
        <p:spPr>
          <a:xfrm>
            <a:off x="1635760" y="4130018"/>
            <a:ext cx="2529840" cy="492443"/>
          </a:xfrm>
          <a:prstGeom prst="rect">
            <a:avLst/>
          </a:prstGeom>
          <a:noFill/>
        </p:spPr>
        <p:txBody>
          <a:bodyPr wrap="square" rtlCol="0">
            <a:spAutoFit/>
          </a:bodyPr>
          <a:lstStyle/>
          <a:p>
            <a:pPr lvl="0">
              <a:spcAft>
                <a:spcPts val="200"/>
              </a:spcAft>
            </a:pPr>
            <a:r>
              <a:rPr lang="en-US" sz="1300" dirty="0">
                <a:solidFill>
                  <a:schemeClr val="accent2"/>
                </a:solidFill>
                <a:latin typeface="Avenir Next Condensed" panose="020B0506020202020204" pitchFamily="34" charset="0"/>
                <a:cs typeface="Hind Vadodara"/>
                <a:sym typeface="Hind Vadodara"/>
              </a:rPr>
              <a:t>Taxpayers who represent themselves, so everything has to be very user-friendly </a:t>
            </a:r>
          </a:p>
        </p:txBody>
      </p:sp>
      <p:sp>
        <p:nvSpPr>
          <p:cNvPr id="16" name="TextBox 15">
            <a:extLst>
              <a:ext uri="{FF2B5EF4-FFF2-40B4-BE49-F238E27FC236}">
                <a16:creationId xmlns:a16="http://schemas.microsoft.com/office/drawing/2014/main" id="{F420F797-BAA5-9F41-BA7E-552903E40D1C}"/>
              </a:ext>
            </a:extLst>
          </p:cNvPr>
          <p:cNvSpPr txBox="1"/>
          <p:nvPr/>
        </p:nvSpPr>
        <p:spPr>
          <a:xfrm>
            <a:off x="5070315" y="128016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35+ YEARS</a:t>
            </a:r>
          </a:p>
        </p:txBody>
      </p:sp>
      <p:sp>
        <p:nvSpPr>
          <p:cNvPr id="17" name="TextBox 16">
            <a:extLst>
              <a:ext uri="{FF2B5EF4-FFF2-40B4-BE49-F238E27FC236}">
                <a16:creationId xmlns:a16="http://schemas.microsoft.com/office/drawing/2014/main" id="{4B777119-AD21-4F46-94CB-96143392EE55}"/>
              </a:ext>
            </a:extLst>
          </p:cNvPr>
          <p:cNvSpPr txBox="1"/>
          <p:nvPr/>
        </p:nvSpPr>
        <p:spPr>
          <a:xfrm>
            <a:off x="5070315" y="1627790"/>
            <a:ext cx="2529840" cy="492443"/>
          </a:xfrm>
          <a:prstGeom prst="rect">
            <a:avLst/>
          </a:prstGeom>
          <a:noFill/>
        </p:spPr>
        <p:txBody>
          <a:bodyPr wrap="square" rtlCol="0">
            <a:spAutoFit/>
          </a:bodyPr>
          <a:lstStyle/>
          <a:p>
            <a:pPr lvl="0">
              <a:spcAft>
                <a:spcPts val="200"/>
              </a:spcAft>
            </a:pPr>
            <a:r>
              <a:rPr lang="en-US" sz="1300" dirty="0">
                <a:solidFill>
                  <a:schemeClr val="accent2"/>
                </a:solidFill>
                <a:latin typeface="Avenir Next Condensed" panose="020B0506020202020204" pitchFamily="34" charset="0"/>
                <a:cs typeface="Hind Vadodara"/>
                <a:sym typeface="Hind Vadodara"/>
              </a:rPr>
              <a:t>Age of Court’s current legacy case management system</a:t>
            </a:r>
          </a:p>
        </p:txBody>
      </p:sp>
      <p:sp>
        <p:nvSpPr>
          <p:cNvPr id="18" name="TextBox 17">
            <a:extLst>
              <a:ext uri="{FF2B5EF4-FFF2-40B4-BE49-F238E27FC236}">
                <a16:creationId xmlns:a16="http://schemas.microsoft.com/office/drawing/2014/main" id="{6912C931-31A0-7444-A0A7-13ACA5CF7C7A}"/>
              </a:ext>
            </a:extLst>
          </p:cNvPr>
          <p:cNvSpPr txBox="1"/>
          <p:nvPr/>
        </p:nvSpPr>
        <p:spPr>
          <a:xfrm>
            <a:off x="5070315" y="251968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11.5 YEARS</a:t>
            </a:r>
          </a:p>
        </p:txBody>
      </p:sp>
      <p:sp>
        <p:nvSpPr>
          <p:cNvPr id="19" name="TextBox 18">
            <a:extLst>
              <a:ext uri="{FF2B5EF4-FFF2-40B4-BE49-F238E27FC236}">
                <a16:creationId xmlns:a16="http://schemas.microsoft.com/office/drawing/2014/main" id="{F8ECAC56-AF80-BE4A-860B-1B81445082D1}"/>
              </a:ext>
            </a:extLst>
          </p:cNvPr>
          <p:cNvSpPr txBox="1"/>
          <p:nvPr/>
        </p:nvSpPr>
        <p:spPr>
          <a:xfrm>
            <a:off x="5070315" y="2867310"/>
            <a:ext cx="2529840" cy="492443"/>
          </a:xfrm>
          <a:prstGeom prst="rect">
            <a:avLst/>
          </a:prstGeom>
          <a:noFill/>
        </p:spPr>
        <p:txBody>
          <a:bodyPr wrap="square" rtlCol="0">
            <a:spAutoFit/>
          </a:bodyPr>
          <a:lstStyle/>
          <a:p>
            <a:pPr marL="0" indent="0">
              <a:spcAft>
                <a:spcPts val="200"/>
              </a:spcAft>
              <a:buFont typeface="Hind Vadodara Light"/>
              <a:buNone/>
            </a:pPr>
            <a:r>
              <a:rPr lang="en-US" sz="1300" dirty="0">
                <a:solidFill>
                  <a:schemeClr val="accent2"/>
                </a:solidFill>
                <a:latin typeface="Avenir Next Condensed" panose="020B0506020202020204" pitchFamily="34" charset="0"/>
                <a:cs typeface="Hind Vadodara"/>
                <a:sym typeface="Hind Vadodara"/>
              </a:rPr>
              <a:t>Average length of service for 166 current Court employees</a:t>
            </a:r>
          </a:p>
        </p:txBody>
      </p:sp>
      <p:sp>
        <p:nvSpPr>
          <p:cNvPr id="20" name="TextBox 19">
            <a:extLst>
              <a:ext uri="{FF2B5EF4-FFF2-40B4-BE49-F238E27FC236}">
                <a16:creationId xmlns:a16="http://schemas.microsoft.com/office/drawing/2014/main" id="{DB6C7962-B4D2-EC46-AC1F-80E6F4CBB8F9}"/>
              </a:ext>
            </a:extLst>
          </p:cNvPr>
          <p:cNvSpPr txBox="1"/>
          <p:nvPr/>
        </p:nvSpPr>
        <p:spPr>
          <a:xfrm>
            <a:off x="5060155" y="3782388"/>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2017</a:t>
            </a:r>
          </a:p>
        </p:txBody>
      </p:sp>
      <p:sp>
        <p:nvSpPr>
          <p:cNvPr id="21" name="TextBox 20">
            <a:extLst>
              <a:ext uri="{FF2B5EF4-FFF2-40B4-BE49-F238E27FC236}">
                <a16:creationId xmlns:a16="http://schemas.microsoft.com/office/drawing/2014/main" id="{8916A662-DBB9-9841-9708-9283BED62F8C}"/>
              </a:ext>
            </a:extLst>
          </p:cNvPr>
          <p:cNvSpPr txBox="1"/>
          <p:nvPr/>
        </p:nvSpPr>
        <p:spPr>
          <a:xfrm>
            <a:off x="5060155" y="4130018"/>
            <a:ext cx="2529840" cy="492443"/>
          </a:xfrm>
          <a:prstGeom prst="rect">
            <a:avLst/>
          </a:prstGeom>
          <a:noFill/>
        </p:spPr>
        <p:txBody>
          <a:bodyPr wrap="square" rtlCol="0">
            <a:spAutoFit/>
          </a:bodyPr>
          <a:lstStyle/>
          <a:p>
            <a:pPr lvl="0">
              <a:spcAft>
                <a:spcPts val="200"/>
              </a:spcAft>
            </a:pPr>
            <a:r>
              <a:rPr lang="en-US" sz="1300" dirty="0">
                <a:solidFill>
                  <a:schemeClr val="accent2"/>
                </a:solidFill>
                <a:latin typeface="Avenir Next Condensed" panose="020B0506020202020204" pitchFamily="34" charset="0"/>
                <a:cs typeface="Hind Vadodara"/>
                <a:sym typeface="Hind Vadodara"/>
              </a:rPr>
              <a:t>Put out competitive procurement to build new open-source system</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dirty="0"/>
          </a:p>
        </p:txBody>
      </p:sp>
    </p:spTree>
    <p:extLst>
      <p:ext uri="{BB962C8B-B14F-4D97-AF65-F5344CB8AC3E}">
        <p14:creationId xmlns:p14="http://schemas.microsoft.com/office/powerpoint/2010/main" val="2419673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SYSTEM OVERVIEW</a:t>
            </a:r>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923330"/>
          </a:xfrm>
          <a:prstGeom prst="rect">
            <a:avLst/>
          </a:prstGeom>
          <a:noFill/>
        </p:spPr>
        <p:txBody>
          <a:bodyPr wrap="square" rtlCol="0">
            <a:spAutoFit/>
          </a:bodyPr>
          <a:lstStyle>
            <a:defPPr marR="0" lvl="0" algn="l" rtl="0">
              <a:lnSpc>
                <a:spcPct val="100000"/>
              </a:lnSpc>
              <a:spcBef>
                <a:spcPts val="0"/>
              </a:spcBef>
              <a:spcAft>
                <a:spcPts val="0"/>
              </a:spcAft>
            </a:defPPr>
            <a:lvl1pPr>
              <a:spcBef>
                <a:spcPts val="300"/>
              </a:spcBef>
              <a:defRPr sz="1800">
                <a:solidFill>
                  <a:schemeClr val="accent2"/>
                </a:solidFill>
                <a:latin typeface="Avenir Next Condensed Medium" panose="020B0506020202020204" pitchFamily="34" charset="0"/>
                <a:ea typeface="Hind Vadodara Medium"/>
                <a:cs typeface="Hind Vadodara Medium"/>
              </a:defRPr>
            </a:lvl1pPr>
          </a:lstStyle>
          <a:p>
            <a:r>
              <a:rPr lang="en-US" dirty="0">
                <a:sym typeface="Hind Vadodara Medium"/>
              </a:rPr>
              <a:t>Build a green field case management system to receive, track, and manage petitions to the United States Tax Court contesting federal taxes. </a:t>
            </a:r>
          </a:p>
        </p:txBody>
      </p:sp>
      <p:sp>
        <p:nvSpPr>
          <p:cNvPr id="6" name="TextBox 5">
            <a:extLst>
              <a:ext uri="{FF2B5EF4-FFF2-40B4-BE49-F238E27FC236}">
                <a16:creationId xmlns:a16="http://schemas.microsoft.com/office/drawing/2014/main" id="{D5452C24-6F1F-6242-AE2B-52E7668161B3}"/>
              </a:ext>
            </a:extLst>
          </p:cNvPr>
          <p:cNvSpPr txBox="1"/>
          <p:nvPr/>
        </p:nvSpPr>
        <p:spPr>
          <a:xfrm>
            <a:off x="1645920" y="1239520"/>
            <a:ext cx="2804160" cy="338554"/>
          </a:xfrm>
          <a:prstGeom prst="rect">
            <a:avLst/>
          </a:prstGeom>
          <a:noFill/>
        </p:spPr>
        <p:txBody>
          <a:bodyPr wrap="square" rtlCol="0">
            <a:spAutoFit/>
          </a:bodyPr>
          <a:lstStyle/>
          <a:p>
            <a:r>
              <a:rPr lang="en-US" sz="1600" dirty="0">
                <a:solidFill>
                  <a:schemeClr val="accent1"/>
                </a:solidFill>
                <a:latin typeface="Jockey One" panose="02000506000000020004" pitchFamily="2" charset="0"/>
              </a:rPr>
              <a:t>COMMUNICATION</a:t>
            </a:r>
          </a:p>
        </p:txBody>
      </p:sp>
      <p:sp>
        <p:nvSpPr>
          <p:cNvPr id="7" name="TextBox 6">
            <a:extLst>
              <a:ext uri="{FF2B5EF4-FFF2-40B4-BE49-F238E27FC236}">
                <a16:creationId xmlns:a16="http://schemas.microsoft.com/office/drawing/2014/main" id="{FB06B014-8750-2847-8EB7-9FC232436D32}"/>
              </a:ext>
            </a:extLst>
          </p:cNvPr>
          <p:cNvSpPr txBox="1"/>
          <p:nvPr/>
        </p:nvSpPr>
        <p:spPr>
          <a:xfrm>
            <a:off x="1645919" y="1536350"/>
            <a:ext cx="2371373" cy="492443"/>
          </a:xfrm>
          <a:prstGeom prst="rect">
            <a:avLst/>
          </a:prstGeom>
          <a:noFill/>
        </p:spPr>
        <p:txBody>
          <a:bodyPr wrap="square" rtlCol="0">
            <a:spAutoFit/>
          </a:bodyPr>
          <a:lstStyle>
            <a:defPPr marR="0" lvl="0" algn="l" rtl="0">
              <a:lnSpc>
                <a:spcPct val="100000"/>
              </a:lnSpc>
              <a:spcBef>
                <a:spcPts val="0"/>
              </a:spcBef>
              <a:spcAft>
                <a:spcPts val="0"/>
              </a:spcAft>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Send messages, add notes to cases, receive notifications</a:t>
            </a:r>
          </a:p>
        </p:txBody>
      </p:sp>
      <p:sp>
        <p:nvSpPr>
          <p:cNvPr id="22" name="TextBox 21">
            <a:extLst>
              <a:ext uri="{FF2B5EF4-FFF2-40B4-BE49-F238E27FC236}">
                <a16:creationId xmlns:a16="http://schemas.microsoft.com/office/drawing/2014/main" id="{57B89F80-71BC-854A-AFD9-06486AD18A1F}"/>
              </a:ext>
            </a:extLst>
          </p:cNvPr>
          <p:cNvSpPr txBox="1"/>
          <p:nvPr/>
        </p:nvSpPr>
        <p:spPr>
          <a:xfrm>
            <a:off x="1635760" y="2143760"/>
            <a:ext cx="2804160" cy="338554"/>
          </a:xfrm>
          <a:prstGeom prst="rect">
            <a:avLst/>
          </a:prstGeom>
          <a:noFill/>
        </p:spPr>
        <p:txBody>
          <a:bodyPr wrap="square" rtlCol="0">
            <a:spAutoFit/>
          </a:bodyPr>
          <a:lstStyle>
            <a:defPPr marR="0" lvl="0" algn="l" rtl="0">
              <a:lnSpc>
                <a:spcPct val="100000"/>
              </a:lnSpc>
              <a:spcBef>
                <a:spcPts val="0"/>
              </a:spcBef>
              <a:spcAft>
                <a:spcPts val="0"/>
              </a:spcAft>
            </a:defPPr>
            <a:lvl1pPr>
              <a:defRPr sz="1600">
                <a:solidFill>
                  <a:schemeClr val="accent1"/>
                </a:solidFill>
                <a:latin typeface="Jockey One" panose="02000506000000020004" pitchFamily="2" charset="0"/>
              </a:defRPr>
            </a:lvl1pPr>
          </a:lstStyle>
          <a:p>
            <a:r>
              <a:rPr lang="en-US" dirty="0">
                <a:sym typeface="Jockey One"/>
              </a:rPr>
              <a:t>CASE MANAGEMENT</a:t>
            </a:r>
          </a:p>
        </p:txBody>
      </p:sp>
      <p:sp>
        <p:nvSpPr>
          <p:cNvPr id="23" name="TextBox 22">
            <a:extLst>
              <a:ext uri="{FF2B5EF4-FFF2-40B4-BE49-F238E27FC236}">
                <a16:creationId xmlns:a16="http://schemas.microsoft.com/office/drawing/2014/main" id="{1080C264-D034-C34A-8C7F-F1AF4EDECDB1}"/>
              </a:ext>
            </a:extLst>
          </p:cNvPr>
          <p:cNvSpPr txBox="1"/>
          <p:nvPr/>
        </p:nvSpPr>
        <p:spPr>
          <a:xfrm>
            <a:off x="1635760" y="2440590"/>
            <a:ext cx="2194560"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Work case through its entire lifecycle</a:t>
            </a:r>
          </a:p>
        </p:txBody>
      </p:sp>
      <p:sp>
        <p:nvSpPr>
          <p:cNvPr id="28" name="TextBox 27">
            <a:extLst>
              <a:ext uri="{FF2B5EF4-FFF2-40B4-BE49-F238E27FC236}">
                <a16:creationId xmlns:a16="http://schemas.microsoft.com/office/drawing/2014/main" id="{20C2ED0C-943F-F142-A771-5F76E2B244A0}"/>
              </a:ext>
            </a:extLst>
          </p:cNvPr>
          <p:cNvSpPr txBox="1"/>
          <p:nvPr/>
        </p:nvSpPr>
        <p:spPr>
          <a:xfrm>
            <a:off x="1656080" y="3048000"/>
            <a:ext cx="2804160" cy="338554"/>
          </a:xfrm>
          <a:prstGeom prst="rect">
            <a:avLst/>
          </a:prstGeom>
          <a:noFill/>
        </p:spPr>
        <p:txBody>
          <a:bodyPr wrap="square" rtlCol="0">
            <a:spAutoFit/>
          </a:bodyPr>
          <a:lstStyle/>
          <a:p>
            <a:r>
              <a:rPr lang="en-US" sz="1600" dirty="0">
                <a:solidFill>
                  <a:schemeClr val="accent1"/>
                </a:solidFill>
                <a:latin typeface="Jockey One" panose="02000506000000020004" pitchFamily="2" charset="0"/>
              </a:rPr>
              <a:t>DOC MANAGEMENT</a:t>
            </a:r>
          </a:p>
        </p:txBody>
      </p:sp>
      <p:sp>
        <p:nvSpPr>
          <p:cNvPr id="29" name="TextBox 28">
            <a:extLst>
              <a:ext uri="{FF2B5EF4-FFF2-40B4-BE49-F238E27FC236}">
                <a16:creationId xmlns:a16="http://schemas.microsoft.com/office/drawing/2014/main" id="{E0DD0266-89AD-BD42-B03A-B362733D3450}"/>
              </a:ext>
            </a:extLst>
          </p:cNvPr>
          <p:cNvSpPr txBox="1"/>
          <p:nvPr/>
        </p:nvSpPr>
        <p:spPr>
          <a:xfrm>
            <a:off x="1656080" y="3344830"/>
            <a:ext cx="2194560"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Scan paper, edit data, print docs, e-sign, maintain versions, etc. </a:t>
            </a:r>
          </a:p>
        </p:txBody>
      </p:sp>
      <p:sp>
        <p:nvSpPr>
          <p:cNvPr id="30" name="TextBox 29">
            <a:extLst>
              <a:ext uri="{FF2B5EF4-FFF2-40B4-BE49-F238E27FC236}">
                <a16:creationId xmlns:a16="http://schemas.microsoft.com/office/drawing/2014/main" id="{F6864AE2-1637-A34F-B1E1-AEA5C4829CBF}"/>
              </a:ext>
            </a:extLst>
          </p:cNvPr>
          <p:cNvSpPr txBox="1"/>
          <p:nvPr/>
        </p:nvSpPr>
        <p:spPr>
          <a:xfrm>
            <a:off x="1645920" y="3952240"/>
            <a:ext cx="2804160" cy="338554"/>
          </a:xfrm>
          <a:prstGeom prst="rect">
            <a:avLst/>
          </a:prstGeom>
          <a:noFill/>
        </p:spPr>
        <p:txBody>
          <a:bodyPr wrap="square" rtlCol="0">
            <a:spAutoFit/>
          </a:bodyPr>
          <a:lstStyle/>
          <a:p>
            <a:r>
              <a:rPr lang="en-US" sz="1600" dirty="0">
                <a:solidFill>
                  <a:schemeClr val="accent1"/>
                </a:solidFill>
                <a:latin typeface="Jockey One"/>
                <a:ea typeface="Jockey One"/>
                <a:cs typeface="Jockey One"/>
                <a:sym typeface="Jockey One"/>
              </a:rPr>
              <a:t>CREATE DOCUMENTS</a:t>
            </a:r>
          </a:p>
        </p:txBody>
      </p:sp>
      <p:sp>
        <p:nvSpPr>
          <p:cNvPr id="31" name="TextBox 30">
            <a:extLst>
              <a:ext uri="{FF2B5EF4-FFF2-40B4-BE49-F238E27FC236}">
                <a16:creationId xmlns:a16="http://schemas.microsoft.com/office/drawing/2014/main" id="{936D756C-F477-A149-9BB5-A2249DE12764}"/>
              </a:ext>
            </a:extLst>
          </p:cNvPr>
          <p:cNvSpPr txBox="1"/>
          <p:nvPr/>
        </p:nvSpPr>
        <p:spPr>
          <a:xfrm>
            <a:off x="1645919" y="4249070"/>
            <a:ext cx="2371373"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Write, edit, and issue orders, share access to certain docs, save draft</a:t>
            </a:r>
          </a:p>
        </p:txBody>
      </p:sp>
      <p:sp>
        <p:nvSpPr>
          <p:cNvPr id="32" name="TextBox 31">
            <a:extLst>
              <a:ext uri="{FF2B5EF4-FFF2-40B4-BE49-F238E27FC236}">
                <a16:creationId xmlns:a16="http://schemas.microsoft.com/office/drawing/2014/main" id="{A51A60B5-33EC-2340-979D-19298B3A71E3}"/>
              </a:ext>
            </a:extLst>
          </p:cNvPr>
          <p:cNvSpPr txBox="1"/>
          <p:nvPr/>
        </p:nvSpPr>
        <p:spPr>
          <a:xfrm>
            <a:off x="4932167" y="1239520"/>
            <a:ext cx="2804160" cy="338554"/>
          </a:xfrm>
          <a:prstGeom prst="rect">
            <a:avLst/>
          </a:prstGeom>
          <a:noFill/>
        </p:spPr>
        <p:txBody>
          <a:bodyPr wrap="square" rtlCol="0">
            <a:spAutoFit/>
          </a:bodyPr>
          <a:lstStyle/>
          <a:p>
            <a:r>
              <a:rPr lang="en-US" sz="1600" dirty="0">
                <a:solidFill>
                  <a:schemeClr val="accent1"/>
                </a:solidFill>
                <a:latin typeface="Jockey One" panose="02000506000000020004" pitchFamily="2" charset="0"/>
              </a:rPr>
              <a:t>TRIALS</a:t>
            </a:r>
          </a:p>
        </p:txBody>
      </p:sp>
      <p:sp>
        <p:nvSpPr>
          <p:cNvPr id="33" name="TextBox 32">
            <a:extLst>
              <a:ext uri="{FF2B5EF4-FFF2-40B4-BE49-F238E27FC236}">
                <a16:creationId xmlns:a16="http://schemas.microsoft.com/office/drawing/2014/main" id="{5A5DCBBF-EF27-9441-AFE2-A06F55AA8AAA}"/>
              </a:ext>
            </a:extLst>
          </p:cNvPr>
          <p:cNvSpPr txBox="1"/>
          <p:nvPr/>
        </p:nvSpPr>
        <p:spPr>
          <a:xfrm>
            <a:off x="4932166" y="1536350"/>
            <a:ext cx="2371373" cy="827278"/>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Schedule trials across different cities, assign cases to trials, track status</a:t>
            </a:r>
          </a:p>
        </p:txBody>
      </p:sp>
      <p:sp>
        <p:nvSpPr>
          <p:cNvPr id="34" name="TextBox 33">
            <a:extLst>
              <a:ext uri="{FF2B5EF4-FFF2-40B4-BE49-F238E27FC236}">
                <a16:creationId xmlns:a16="http://schemas.microsoft.com/office/drawing/2014/main" id="{BF1EFAEF-CD3E-224A-A0FD-AEAE0C363A91}"/>
              </a:ext>
            </a:extLst>
          </p:cNvPr>
          <p:cNvSpPr txBox="1"/>
          <p:nvPr/>
        </p:nvSpPr>
        <p:spPr>
          <a:xfrm>
            <a:off x="4922007" y="2143760"/>
            <a:ext cx="2804160" cy="338554"/>
          </a:xfrm>
          <a:prstGeom prst="rect">
            <a:avLst/>
          </a:prstGeom>
          <a:noFill/>
        </p:spPr>
        <p:txBody>
          <a:bodyPr wrap="square" rtlCol="0">
            <a:spAutoFit/>
          </a:bodyPr>
          <a:lstStyle>
            <a:defPPr marR="0" lvl="0" algn="l" rtl="0">
              <a:lnSpc>
                <a:spcPct val="100000"/>
              </a:lnSpc>
              <a:spcBef>
                <a:spcPts val="0"/>
              </a:spcBef>
              <a:spcAft>
                <a:spcPts val="0"/>
              </a:spcAft>
            </a:defPPr>
            <a:lvl1pPr>
              <a:defRPr sz="1600">
                <a:solidFill>
                  <a:schemeClr val="accent1"/>
                </a:solidFill>
                <a:latin typeface="Jockey One" panose="02000506000000020004" pitchFamily="2" charset="0"/>
              </a:defRPr>
            </a:lvl1pPr>
          </a:lstStyle>
          <a:p>
            <a:r>
              <a:rPr lang="en-US" dirty="0">
                <a:sym typeface="Jockey One"/>
              </a:rPr>
              <a:t>REPORTING</a:t>
            </a:r>
          </a:p>
        </p:txBody>
      </p:sp>
      <p:sp>
        <p:nvSpPr>
          <p:cNvPr id="35" name="TextBox 34">
            <a:extLst>
              <a:ext uri="{FF2B5EF4-FFF2-40B4-BE49-F238E27FC236}">
                <a16:creationId xmlns:a16="http://schemas.microsoft.com/office/drawing/2014/main" id="{1597F16C-EE2D-294B-99D7-3AAAFDF19258}"/>
              </a:ext>
            </a:extLst>
          </p:cNvPr>
          <p:cNvSpPr txBox="1"/>
          <p:nvPr/>
        </p:nvSpPr>
        <p:spPr>
          <a:xfrm>
            <a:off x="4922007" y="2440590"/>
            <a:ext cx="2381532"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Standard reports run frequently, on-demand and customized reporting</a:t>
            </a:r>
          </a:p>
        </p:txBody>
      </p:sp>
      <p:sp>
        <p:nvSpPr>
          <p:cNvPr id="36" name="TextBox 35">
            <a:extLst>
              <a:ext uri="{FF2B5EF4-FFF2-40B4-BE49-F238E27FC236}">
                <a16:creationId xmlns:a16="http://schemas.microsoft.com/office/drawing/2014/main" id="{68892002-774E-B545-955C-0582466CD544}"/>
              </a:ext>
            </a:extLst>
          </p:cNvPr>
          <p:cNvSpPr txBox="1"/>
          <p:nvPr/>
        </p:nvSpPr>
        <p:spPr>
          <a:xfrm>
            <a:off x="4942327" y="3048000"/>
            <a:ext cx="2804160" cy="338554"/>
          </a:xfrm>
          <a:prstGeom prst="rect">
            <a:avLst/>
          </a:prstGeom>
          <a:noFill/>
        </p:spPr>
        <p:txBody>
          <a:bodyPr wrap="square" rtlCol="0">
            <a:spAutoFit/>
          </a:bodyPr>
          <a:lstStyle/>
          <a:p>
            <a:r>
              <a:rPr lang="en-US" sz="1600" dirty="0">
                <a:solidFill>
                  <a:schemeClr val="accent1"/>
                </a:solidFill>
                <a:latin typeface="Jockey One" panose="02000506000000020004" pitchFamily="2" charset="0"/>
              </a:rPr>
              <a:t>ROLE-BASED ACCESS</a:t>
            </a:r>
          </a:p>
        </p:txBody>
      </p:sp>
      <p:sp>
        <p:nvSpPr>
          <p:cNvPr id="37" name="TextBox 36">
            <a:extLst>
              <a:ext uri="{FF2B5EF4-FFF2-40B4-BE49-F238E27FC236}">
                <a16:creationId xmlns:a16="http://schemas.microsoft.com/office/drawing/2014/main" id="{629394B7-1D3B-D843-B30E-BB7564AE3FF0}"/>
              </a:ext>
            </a:extLst>
          </p:cNvPr>
          <p:cNvSpPr txBox="1"/>
          <p:nvPr/>
        </p:nvSpPr>
        <p:spPr>
          <a:xfrm>
            <a:off x="4942327" y="3344830"/>
            <a:ext cx="2194560" cy="827278"/>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Permission-based views generated by user roles, sealed cases </a:t>
            </a:r>
          </a:p>
        </p:txBody>
      </p:sp>
      <p:sp>
        <p:nvSpPr>
          <p:cNvPr id="38" name="TextBox 37">
            <a:extLst>
              <a:ext uri="{FF2B5EF4-FFF2-40B4-BE49-F238E27FC236}">
                <a16:creationId xmlns:a16="http://schemas.microsoft.com/office/drawing/2014/main" id="{7236E7C3-2449-1D44-BBE0-8C09BACAC21B}"/>
              </a:ext>
            </a:extLst>
          </p:cNvPr>
          <p:cNvSpPr txBox="1"/>
          <p:nvPr/>
        </p:nvSpPr>
        <p:spPr>
          <a:xfrm>
            <a:off x="4932167" y="3952240"/>
            <a:ext cx="2804160" cy="338554"/>
          </a:xfrm>
          <a:prstGeom prst="rect">
            <a:avLst/>
          </a:prstGeom>
          <a:noFill/>
        </p:spPr>
        <p:txBody>
          <a:bodyPr wrap="square" rtlCol="0">
            <a:spAutoFit/>
          </a:bodyPr>
          <a:lstStyle/>
          <a:p>
            <a:r>
              <a:rPr lang="en-US" sz="1600" dirty="0">
                <a:solidFill>
                  <a:schemeClr val="accent1"/>
                </a:solidFill>
                <a:latin typeface="Jockey One"/>
                <a:ea typeface="Jockey One"/>
                <a:cs typeface="Jockey One"/>
                <a:sym typeface="Jockey One"/>
              </a:rPr>
              <a:t>AUTOMATION</a:t>
            </a:r>
          </a:p>
        </p:txBody>
      </p:sp>
      <p:sp>
        <p:nvSpPr>
          <p:cNvPr id="39" name="TextBox 38">
            <a:extLst>
              <a:ext uri="{FF2B5EF4-FFF2-40B4-BE49-F238E27FC236}">
                <a16:creationId xmlns:a16="http://schemas.microsoft.com/office/drawing/2014/main" id="{BEDA65D3-64A7-5D44-B7B1-92BC50391323}"/>
              </a:ext>
            </a:extLst>
          </p:cNvPr>
          <p:cNvSpPr txBox="1"/>
          <p:nvPr/>
        </p:nvSpPr>
        <p:spPr>
          <a:xfrm>
            <a:off x="4932166" y="4249070"/>
            <a:ext cx="2371373" cy="523220"/>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Digitize and automate manual or paper processes</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Tree>
    <p:extLst>
      <p:ext uri="{BB962C8B-B14F-4D97-AF65-F5344CB8AC3E}">
        <p14:creationId xmlns:p14="http://schemas.microsoft.com/office/powerpoint/2010/main" val="2489827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51DE-4268-714A-86D5-26921C5AE178}"/>
              </a:ext>
            </a:extLst>
          </p:cNvPr>
          <p:cNvSpPr>
            <a:spLocks noGrp="1"/>
          </p:cNvSpPr>
          <p:nvPr>
            <p:ph type="title"/>
          </p:nvPr>
        </p:nvSpPr>
        <p:spPr/>
        <p:txBody>
          <a:bodyPr/>
          <a:lstStyle/>
          <a:p>
            <a:r>
              <a:rPr lang="en-US" dirty="0"/>
              <a:t>CHALLENGES</a:t>
            </a:r>
          </a:p>
        </p:txBody>
      </p:sp>
      <p:sp>
        <p:nvSpPr>
          <p:cNvPr id="4" name="TextBox 3">
            <a:extLst>
              <a:ext uri="{FF2B5EF4-FFF2-40B4-BE49-F238E27FC236}">
                <a16:creationId xmlns:a16="http://schemas.microsoft.com/office/drawing/2014/main" id="{ADC829E6-3905-2749-8DC7-4C4C1FF40584}"/>
              </a:ext>
            </a:extLst>
          </p:cNvPr>
          <p:cNvSpPr txBox="1"/>
          <p:nvPr/>
        </p:nvSpPr>
        <p:spPr>
          <a:xfrm>
            <a:off x="1635760" y="396240"/>
            <a:ext cx="6512560" cy="646331"/>
          </a:xfrm>
          <a:prstGeom prst="rect">
            <a:avLst/>
          </a:prstGeom>
          <a:noFill/>
        </p:spPr>
        <p:txBody>
          <a:bodyPr wrap="square" rtlCol="0">
            <a:spAutoFit/>
          </a:bodyPr>
          <a:lstStyle/>
          <a:p>
            <a:pPr lvl="0">
              <a:spcBef>
                <a:spcPts val="300"/>
              </a:spcBef>
            </a:pPr>
            <a:r>
              <a:rPr lang="en-US" sz="1800" dirty="0">
                <a:solidFill>
                  <a:schemeClr val="accent2"/>
                </a:solidFill>
                <a:latin typeface="Avenir Next Condensed Medium" panose="020B0506020202020204" pitchFamily="34" charset="0"/>
                <a:ea typeface="Hind Vadodara Medium"/>
                <a:cs typeface="Hind Vadodara Medium"/>
                <a:sym typeface="Hind Vadodara Medium"/>
              </a:rPr>
              <a:t>In addition to the usual challenges of building complex software, we faced other unique obstacles.</a:t>
            </a:r>
          </a:p>
        </p:txBody>
      </p:sp>
      <p:sp>
        <p:nvSpPr>
          <p:cNvPr id="6" name="TextBox 5">
            <a:extLst>
              <a:ext uri="{FF2B5EF4-FFF2-40B4-BE49-F238E27FC236}">
                <a16:creationId xmlns:a16="http://schemas.microsoft.com/office/drawing/2014/main" id="{D5452C24-6F1F-6242-AE2B-52E7668161B3}"/>
              </a:ext>
            </a:extLst>
          </p:cNvPr>
          <p:cNvSpPr txBox="1"/>
          <p:nvPr/>
        </p:nvSpPr>
        <p:spPr>
          <a:xfrm>
            <a:off x="1645920" y="128016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COULDN’T SEE SYSTEM</a:t>
            </a:r>
          </a:p>
        </p:txBody>
      </p:sp>
      <p:sp>
        <p:nvSpPr>
          <p:cNvPr id="7" name="TextBox 6">
            <a:extLst>
              <a:ext uri="{FF2B5EF4-FFF2-40B4-BE49-F238E27FC236}">
                <a16:creationId xmlns:a16="http://schemas.microsoft.com/office/drawing/2014/main" id="{FB06B014-8750-2847-8EB7-9FC232436D32}"/>
              </a:ext>
            </a:extLst>
          </p:cNvPr>
          <p:cNvSpPr txBox="1"/>
          <p:nvPr/>
        </p:nvSpPr>
        <p:spPr>
          <a:xfrm>
            <a:off x="1645920" y="1627790"/>
            <a:ext cx="2915920" cy="492443"/>
          </a:xfrm>
          <a:prstGeom prst="rect">
            <a:avLst/>
          </a:prstGeom>
          <a:noFill/>
        </p:spPr>
        <p:txBody>
          <a:bodyPr wrap="square" rtlCol="0">
            <a:spAutoFit/>
          </a:bodyPr>
          <a:lstStyle>
            <a:defPPr marR="0" lvl="0" algn="l" rtl="0">
              <a:lnSpc>
                <a:spcPct val="100000"/>
              </a:lnSpc>
              <a:spcBef>
                <a:spcPts val="0"/>
              </a:spcBef>
              <a:spcAft>
                <a:spcPts val="0"/>
              </a:spcAft>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Strict NDA meant we couldn’t see a single piece of the existing system — no screens, no data</a:t>
            </a:r>
          </a:p>
        </p:txBody>
      </p:sp>
      <p:sp>
        <p:nvSpPr>
          <p:cNvPr id="8" name="TextBox 7">
            <a:extLst>
              <a:ext uri="{FF2B5EF4-FFF2-40B4-BE49-F238E27FC236}">
                <a16:creationId xmlns:a16="http://schemas.microsoft.com/office/drawing/2014/main" id="{E1F4B0CD-F070-404F-A95B-A68E94AC4165}"/>
              </a:ext>
            </a:extLst>
          </p:cNvPr>
          <p:cNvSpPr txBox="1"/>
          <p:nvPr/>
        </p:nvSpPr>
        <p:spPr>
          <a:xfrm>
            <a:off x="1645920" y="251968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SYSTEM OWNERSHIP</a:t>
            </a:r>
          </a:p>
        </p:txBody>
      </p:sp>
      <p:sp>
        <p:nvSpPr>
          <p:cNvPr id="9" name="TextBox 8">
            <a:extLst>
              <a:ext uri="{FF2B5EF4-FFF2-40B4-BE49-F238E27FC236}">
                <a16:creationId xmlns:a16="http://schemas.microsoft.com/office/drawing/2014/main" id="{8303032B-2A31-1743-AA6E-75CA657E1F42}"/>
              </a:ext>
            </a:extLst>
          </p:cNvPr>
          <p:cNvSpPr txBox="1"/>
          <p:nvPr/>
        </p:nvSpPr>
        <p:spPr>
          <a:xfrm>
            <a:off x="1645920" y="2867310"/>
            <a:ext cx="2529840" cy="827278"/>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Many employees helped in the creation of the existing system over years of use</a:t>
            </a:r>
          </a:p>
        </p:txBody>
      </p:sp>
      <p:sp>
        <p:nvSpPr>
          <p:cNvPr id="12" name="TextBox 11">
            <a:extLst>
              <a:ext uri="{FF2B5EF4-FFF2-40B4-BE49-F238E27FC236}">
                <a16:creationId xmlns:a16="http://schemas.microsoft.com/office/drawing/2014/main" id="{E1423A53-F030-4043-B55F-AD646A77E722}"/>
              </a:ext>
            </a:extLst>
          </p:cNvPr>
          <p:cNvSpPr txBox="1"/>
          <p:nvPr/>
        </p:nvSpPr>
        <p:spPr>
          <a:xfrm>
            <a:off x="1635760" y="3782388"/>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LONG-TIME USERS</a:t>
            </a:r>
          </a:p>
        </p:txBody>
      </p:sp>
      <p:sp>
        <p:nvSpPr>
          <p:cNvPr id="13" name="TextBox 12">
            <a:extLst>
              <a:ext uri="{FF2B5EF4-FFF2-40B4-BE49-F238E27FC236}">
                <a16:creationId xmlns:a16="http://schemas.microsoft.com/office/drawing/2014/main" id="{E66C04D8-C108-5A49-A0A9-CB1C35E9F1F4}"/>
              </a:ext>
            </a:extLst>
          </p:cNvPr>
          <p:cNvSpPr txBox="1"/>
          <p:nvPr/>
        </p:nvSpPr>
        <p:spPr>
          <a:xfrm>
            <a:off x="1635760" y="4130018"/>
            <a:ext cx="2529840" cy="827278"/>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Many users have been on the system for 20+ years and aren’t very tech savvy</a:t>
            </a:r>
          </a:p>
        </p:txBody>
      </p:sp>
      <p:sp>
        <p:nvSpPr>
          <p:cNvPr id="16" name="TextBox 15">
            <a:extLst>
              <a:ext uri="{FF2B5EF4-FFF2-40B4-BE49-F238E27FC236}">
                <a16:creationId xmlns:a16="http://schemas.microsoft.com/office/drawing/2014/main" id="{F420F797-BAA5-9F41-BA7E-552903E40D1C}"/>
              </a:ext>
            </a:extLst>
          </p:cNvPr>
          <p:cNvSpPr txBox="1"/>
          <p:nvPr/>
        </p:nvSpPr>
        <p:spPr>
          <a:xfrm>
            <a:off x="5070315" y="128016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DISCONNECTED APPS</a:t>
            </a:r>
          </a:p>
        </p:txBody>
      </p:sp>
      <p:sp>
        <p:nvSpPr>
          <p:cNvPr id="17" name="TextBox 16">
            <a:extLst>
              <a:ext uri="{FF2B5EF4-FFF2-40B4-BE49-F238E27FC236}">
                <a16:creationId xmlns:a16="http://schemas.microsoft.com/office/drawing/2014/main" id="{4B777119-AD21-4F46-94CB-96143392EE55}"/>
              </a:ext>
            </a:extLst>
          </p:cNvPr>
          <p:cNvSpPr txBox="1"/>
          <p:nvPr/>
        </p:nvSpPr>
        <p:spPr>
          <a:xfrm>
            <a:off x="5070314" y="1627790"/>
            <a:ext cx="2956085"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New features were rolled out as a separate system/app that didn’t talk to the existing ones</a:t>
            </a:r>
          </a:p>
        </p:txBody>
      </p:sp>
      <p:sp>
        <p:nvSpPr>
          <p:cNvPr id="18" name="TextBox 17">
            <a:extLst>
              <a:ext uri="{FF2B5EF4-FFF2-40B4-BE49-F238E27FC236}">
                <a16:creationId xmlns:a16="http://schemas.microsoft.com/office/drawing/2014/main" id="{6912C931-31A0-7444-A0A7-13ACA5CF7C7A}"/>
              </a:ext>
            </a:extLst>
          </p:cNvPr>
          <p:cNvSpPr txBox="1"/>
          <p:nvPr/>
        </p:nvSpPr>
        <p:spPr>
          <a:xfrm>
            <a:off x="5070315" y="2519680"/>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COMPLEX WORKFLOWS</a:t>
            </a:r>
          </a:p>
        </p:txBody>
      </p:sp>
      <p:sp>
        <p:nvSpPr>
          <p:cNvPr id="19" name="TextBox 18">
            <a:extLst>
              <a:ext uri="{FF2B5EF4-FFF2-40B4-BE49-F238E27FC236}">
                <a16:creationId xmlns:a16="http://schemas.microsoft.com/office/drawing/2014/main" id="{F8ECAC56-AF80-BE4A-860B-1B81445082D1}"/>
              </a:ext>
            </a:extLst>
          </p:cNvPr>
          <p:cNvSpPr txBox="1"/>
          <p:nvPr/>
        </p:nvSpPr>
        <p:spPr>
          <a:xfrm>
            <a:off x="5070314" y="2867310"/>
            <a:ext cx="2956085"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The system has over a dozen user types with different permissions, needs, and tasks</a:t>
            </a:r>
          </a:p>
        </p:txBody>
      </p:sp>
      <p:sp>
        <p:nvSpPr>
          <p:cNvPr id="20" name="TextBox 19">
            <a:extLst>
              <a:ext uri="{FF2B5EF4-FFF2-40B4-BE49-F238E27FC236}">
                <a16:creationId xmlns:a16="http://schemas.microsoft.com/office/drawing/2014/main" id="{DB6C7962-B4D2-EC46-AC1F-80E6F4CBB8F9}"/>
              </a:ext>
            </a:extLst>
          </p:cNvPr>
          <p:cNvSpPr txBox="1"/>
          <p:nvPr/>
        </p:nvSpPr>
        <p:spPr>
          <a:xfrm>
            <a:off x="5060155" y="3782388"/>
            <a:ext cx="2804160" cy="400110"/>
          </a:xfrm>
          <a:prstGeom prst="rect">
            <a:avLst/>
          </a:prstGeom>
          <a:noFill/>
        </p:spPr>
        <p:txBody>
          <a:bodyPr wrap="square" rtlCol="0">
            <a:spAutoFit/>
          </a:bodyPr>
          <a:lstStyle/>
          <a:p>
            <a:r>
              <a:rPr lang="en-US" sz="2000" dirty="0">
                <a:solidFill>
                  <a:schemeClr val="accent1"/>
                </a:solidFill>
                <a:latin typeface="Jockey One" panose="02000506000000020004" pitchFamily="2" charset="0"/>
              </a:rPr>
              <a:t>OFFLINE PROCESSES</a:t>
            </a:r>
          </a:p>
        </p:txBody>
      </p:sp>
      <p:sp>
        <p:nvSpPr>
          <p:cNvPr id="21" name="TextBox 20">
            <a:extLst>
              <a:ext uri="{FF2B5EF4-FFF2-40B4-BE49-F238E27FC236}">
                <a16:creationId xmlns:a16="http://schemas.microsoft.com/office/drawing/2014/main" id="{8916A662-DBB9-9841-9708-9283BED62F8C}"/>
              </a:ext>
            </a:extLst>
          </p:cNvPr>
          <p:cNvSpPr txBox="1"/>
          <p:nvPr/>
        </p:nvSpPr>
        <p:spPr>
          <a:xfrm>
            <a:off x="5060154" y="4130018"/>
            <a:ext cx="2956085" cy="492443"/>
          </a:xfrm>
          <a:prstGeom prst="rect">
            <a:avLst/>
          </a:prstGeom>
          <a:noFill/>
        </p:spPr>
        <p:txBody>
          <a:bodyPr wrap="square" rtlCol="0">
            <a:spAutoFit/>
          </a:bodyPr>
          <a:lstStyle>
            <a:defPPr marR="0" lvl="0" algn="l" rtl="0">
              <a:lnSpc>
                <a:spcPct val="100000"/>
              </a:lnSpc>
              <a:spcBef>
                <a:spcPts val="0"/>
              </a:spcBef>
              <a:spcAft>
                <a:spcPts val="0"/>
              </a:spcAft>
              <a:defRPr/>
            </a:defPPr>
            <a:lvl1pPr marL="0" indent="0">
              <a:spcAft>
                <a:spcPts val="200"/>
              </a:spcAft>
              <a:buFont typeface="Hind Vadodara Light"/>
              <a:buNone/>
              <a:defRPr sz="1300">
                <a:solidFill>
                  <a:schemeClr val="accent2"/>
                </a:solidFill>
                <a:latin typeface="Avenir Next Condensed" panose="020B0506020202020204" pitchFamily="34" charset="0"/>
                <a:cs typeface="Hind Vadodara"/>
              </a:defRPr>
            </a:lvl1pPr>
          </a:lstStyle>
          <a:p>
            <a:r>
              <a:rPr lang="en-US" dirty="0">
                <a:sym typeface="Hind Vadodara"/>
              </a:rPr>
              <a:t>Cases were only initiated with a paper petition and many complicated processes were offline</a:t>
            </a:r>
          </a:p>
        </p:txBody>
      </p:sp>
      <p:sp>
        <p:nvSpPr>
          <p:cNvPr id="3" name="Slide Number Placeholder 2">
            <a:extLst>
              <a:ext uri="{FF2B5EF4-FFF2-40B4-BE49-F238E27FC236}">
                <a16:creationId xmlns:a16="http://schemas.microsoft.com/office/drawing/2014/main" id="{C7878166-5175-5641-A581-3881ACD8A1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dirty="0"/>
          </a:p>
        </p:txBody>
      </p:sp>
    </p:spTree>
    <p:extLst>
      <p:ext uri="{BB962C8B-B14F-4D97-AF65-F5344CB8AC3E}">
        <p14:creationId xmlns:p14="http://schemas.microsoft.com/office/powerpoint/2010/main" val="2418787458"/>
      </p:ext>
    </p:extLst>
  </p:cSld>
  <p:clrMapOvr>
    <a:masterClrMapping/>
  </p:clrMapOvr>
</p:sld>
</file>

<file path=ppt/theme/theme1.xml><?xml version="1.0" encoding="utf-8"?>
<a:theme xmlns:a="http://schemas.openxmlformats.org/drawingml/2006/main" name="Revolution - History Lesson">
  <a:themeElements>
    <a:clrScheme name="Simple Light">
      <a:dk1>
        <a:srgbClr val="5C1D14"/>
      </a:dk1>
      <a:lt1>
        <a:srgbClr val="FFFFFF"/>
      </a:lt1>
      <a:dk2>
        <a:srgbClr val="595959"/>
      </a:dk2>
      <a:lt2>
        <a:srgbClr val="EEEEEE"/>
      </a:lt2>
      <a:accent1>
        <a:srgbClr val="C03935"/>
      </a:accent1>
      <a:accent2>
        <a:srgbClr val="5C1D14"/>
      </a:accent2>
      <a:accent3>
        <a:srgbClr val="FCECB4"/>
      </a:accent3>
      <a:accent4>
        <a:srgbClr val="B32A25"/>
      </a:accent4>
      <a:accent5>
        <a:srgbClr val="350C07"/>
      </a:accent5>
      <a:accent6>
        <a:srgbClr val="C5B680"/>
      </a:accent6>
      <a:hlink>
        <a:srgbClr val="C940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1482</TotalTime>
  <Words>4126</Words>
  <Application>Microsoft Macintosh PowerPoint</Application>
  <PresentationFormat>On-screen Show (16:9)</PresentationFormat>
  <Paragraphs>491</Paragraphs>
  <Slides>39</Slides>
  <Notes>35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39</vt:i4>
      </vt:variant>
    </vt:vector>
  </HeadingPairs>
  <TitlesOfParts>
    <vt:vector size="49" baseType="lpstr">
      <vt:lpstr>Jockey One</vt:lpstr>
      <vt:lpstr>Arial</vt:lpstr>
      <vt:lpstr>Hind Vadodara Light</vt:lpstr>
      <vt:lpstr>Roboto Slab Regular</vt:lpstr>
      <vt:lpstr>Avenir Next Condensed Medium</vt:lpstr>
      <vt:lpstr>Oswald Regular</vt:lpstr>
      <vt:lpstr>Roboto</vt:lpstr>
      <vt:lpstr>Hind Vadodara</vt:lpstr>
      <vt:lpstr>Avenir Next Condensed</vt:lpstr>
      <vt:lpstr>Revolution - History Lesson</vt:lpstr>
      <vt:lpstr>CONSCIOUS UNCOUPLING</vt:lpstr>
      <vt:lpstr>INTRODUCTIONS</vt:lpstr>
      <vt:lpstr>TABLE OF CONTENTS</vt:lpstr>
      <vt:lpstr>Example 1: An analogy for UX research</vt:lpstr>
      <vt:lpstr>Example 1: An analogy for UX research continued</vt:lpstr>
      <vt:lpstr>UNITES STATES TAX COURT (USTC)</vt:lpstr>
      <vt:lpstr>HISTORY</vt:lpstr>
      <vt:lpstr>SYSTEM OVERVIEW</vt:lpstr>
      <vt:lpstr>CHALLENGES</vt:lpstr>
      <vt:lpstr>HOW HABITS BECOME DOGMA</vt:lpstr>
      <vt:lpstr>WORKAROUNDS &amp; TRADITIONS</vt:lpstr>
      <vt:lpstr>Example 1: printing addresses</vt:lpstr>
      <vt:lpstr>Example 1: printing addresses continued</vt:lpstr>
      <vt:lpstr>Example 2: assigning case numbers</vt:lpstr>
      <vt:lpstr>Example 2: assigning case numbers continued</vt:lpstr>
      <vt:lpstr>OUR JOB AS  RESEARCHERS</vt:lpstr>
      <vt:lpstr>BARRIERS TO CHANGE AT USTC</vt:lpstr>
      <vt:lpstr>JARGON</vt:lpstr>
      <vt:lpstr>EXAMPLE – WHAT’S A CALENDAR?</vt:lpstr>
      <vt:lpstr>SILOS</vt:lpstr>
      <vt:lpstr>EXAMPLE - CASE LIFECYCLE PROCESS</vt:lpstr>
      <vt:lpstr>FEAR OF CHANGE</vt:lpstr>
      <vt:lpstr>EXAMPLE – RESISTING CHANGE</vt:lpstr>
      <vt:lpstr>RULES &amp; REGULATIONS</vt:lpstr>
      <vt:lpstr>EXAMPLE – CAN’T IMPROVE DESIGN</vt:lpstr>
      <vt:lpstr>HOW TO OVERCOME</vt:lpstr>
      <vt:lpstr>LISTEN!</vt:lpstr>
      <vt:lpstr>HOW TO LISTEN</vt:lpstr>
      <vt:lpstr>EXAMPLE – CALENDAR PROCESS</vt:lpstr>
      <vt:lpstr>EXAMPLE – OUTCOME OF LISTENING</vt:lpstr>
      <vt:lpstr>WIN USERS OVER</vt:lpstr>
      <vt:lpstr>HOW TO WIN USERS OVER</vt:lpstr>
      <vt:lpstr>EXAMPLE – USER FEEDBACK</vt:lpstr>
      <vt:lpstr>UNCOVER HIDDEN NEEDS</vt:lpstr>
      <vt:lpstr>HOW TO UNCOVER HIDDEN NEEDS</vt:lpstr>
      <vt:lpstr>EXAMPLE – ROUNDTABLE USABILITY TESTING </vt:lpstr>
      <vt:lpstr>EXAMPLE – MESSAGEING &amp; DOCUMENTS</vt:lpstr>
      <vt:lpstr>The end result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CONSCIOUS UNCOUPLING</dc:title>
  <cp:lastModifiedBy>Microsoft Office User</cp:lastModifiedBy>
  <cp:revision>68</cp:revision>
  <cp:lastPrinted>2021-06-17T15:50:08Z</cp:lastPrinted>
  <dcterms:modified xsi:type="dcterms:W3CDTF">2021-06-21T19:35:42Z</dcterms:modified>
</cp:coreProperties>
</file>